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60" r:id="rId4"/>
    <p:sldId id="257" r:id="rId5"/>
    <p:sldId id="261" r:id="rId6"/>
    <p:sldId id="258"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64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08.04.2024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08.04.2024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08.04.2024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08.04.2024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08.04.2024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08.04.2024</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08.04.2024</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628800"/>
            <a:ext cx="7772400" cy="1470025"/>
          </a:xfrm>
        </p:spPr>
        <p:txBody>
          <a:bodyPr>
            <a:noAutofit/>
          </a:bodyPr>
          <a:lstStyle/>
          <a:p>
            <a:pPr algn="ctr"/>
            <a:r>
              <a:rPr lang="ru-RU" sz="3600" b="1" dirty="0" err="1">
                <a:solidFill>
                  <a:srgbClr val="002060"/>
                </a:solidFill>
                <a:latin typeface="Times New Roman" pitchFamily="18" charset="0"/>
                <a:cs typeface="Times New Roman" pitchFamily="18" charset="0"/>
              </a:rPr>
              <a:t>Кәмелетке</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толмаған</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балалар</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қандай</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жұмыс</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істей</a:t>
            </a:r>
            <a:r>
              <a:rPr lang="ru-RU" sz="3600" b="1" dirty="0">
                <a:solidFill>
                  <a:srgbClr val="002060"/>
                </a:solidFill>
                <a:latin typeface="Times New Roman" pitchFamily="18" charset="0"/>
                <a:cs typeface="Times New Roman" pitchFamily="18" charset="0"/>
              </a:rPr>
              <a:t> </a:t>
            </a:r>
            <a:r>
              <a:rPr lang="ru-RU" sz="3600" b="1" dirty="0" err="1">
                <a:solidFill>
                  <a:srgbClr val="002060"/>
                </a:solidFill>
                <a:latin typeface="Times New Roman" pitchFamily="18" charset="0"/>
                <a:cs typeface="Times New Roman" pitchFamily="18" charset="0"/>
              </a:rPr>
              <a:t>алады</a:t>
            </a:r>
            <a:r>
              <a:rPr lang="ru-RU" sz="3600" b="1" dirty="0" smtClean="0">
                <a:solidFill>
                  <a:srgbClr val="002060"/>
                </a:solidFill>
                <a:latin typeface="Times New Roman" pitchFamily="18" charset="0"/>
                <a:cs typeface="Times New Roman" pitchFamily="18" charset="0"/>
              </a:rPr>
              <a:t>?</a:t>
            </a:r>
            <a:br>
              <a:rPr lang="ru-RU" sz="3600" b="1" dirty="0" smtClean="0">
                <a:solidFill>
                  <a:srgbClr val="002060"/>
                </a:solidFill>
                <a:latin typeface="Times New Roman" pitchFamily="18" charset="0"/>
                <a:cs typeface="Times New Roman" pitchFamily="18" charset="0"/>
              </a:rPr>
            </a:br>
            <a:r>
              <a:rPr lang="ru-RU" sz="3600" dirty="0">
                <a:latin typeface="Times New Roman" pitchFamily="18" charset="0"/>
                <a:cs typeface="Times New Roman" pitchFamily="18" charset="0"/>
              </a:rPr>
              <a:t/>
            </a:r>
            <a:br>
              <a:rPr lang="ru-RU" sz="3600" dirty="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043608" y="2204864"/>
            <a:ext cx="7488832" cy="1752600"/>
          </a:xfrm>
        </p:spPr>
        <p:txBody>
          <a:bodyPr>
            <a:noAutofit/>
          </a:bodyPr>
          <a:lstStyle/>
          <a:p>
            <a:pPr algn="just"/>
            <a:r>
              <a:rPr lang="ru-RU" sz="1800" dirty="0" smtClean="0">
                <a:solidFill>
                  <a:srgbClr val="002060"/>
                </a:solidFill>
                <a:latin typeface="Times New Roman" pitchFamily="18" charset="0"/>
                <a:cs typeface="Times New Roman" pitchFamily="18" charset="0"/>
              </a:rPr>
              <a:t>      </a:t>
            </a:r>
            <a:r>
              <a:rPr lang="ru-RU" sz="1800" dirty="0" err="1" smtClean="0">
                <a:solidFill>
                  <a:srgbClr val="002060"/>
                </a:solidFill>
                <a:latin typeface="Times New Roman" pitchFamily="18" charset="0"/>
                <a:cs typeface="Times New Roman" pitchFamily="18" charset="0"/>
              </a:rPr>
              <a:t>Қазіргі</a:t>
            </a:r>
            <a:r>
              <a:rPr lang="ru-RU" sz="1800" dirty="0" smtClean="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балалар</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жастайынан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ақша</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табудың</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жолын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іздеп</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тұрады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Оған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ең</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көп</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кездесетін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себеп</a:t>
            </a:r>
            <a:r>
              <a:rPr lang="ru-RU" sz="1800" dirty="0">
                <a:solidFill>
                  <a:srgbClr val="002060"/>
                </a:solidFill>
                <a:latin typeface="Times New Roman" pitchFamily="18" charset="0"/>
                <a:cs typeface="Times New Roman" pitchFamily="18" charset="0"/>
              </a:rPr>
              <a:t> – </a:t>
            </a:r>
            <a:r>
              <a:rPr lang="ru-RU" sz="1800" dirty="0" err="1">
                <a:solidFill>
                  <a:srgbClr val="002060"/>
                </a:solidFill>
                <a:latin typeface="Times New Roman" pitchFamily="18" charset="0"/>
                <a:cs typeface="Times New Roman" pitchFamily="18" charset="0"/>
              </a:rPr>
              <a:t>ата-аналарының</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табысының</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аздығы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оларға</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көмек</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ретінде</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баланың</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кей</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қажеттіліктеріне</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қаражатты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өзі</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табуы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Кейде</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ата-аналар</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баласын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жастайынан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еңбек</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етіп</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үйренсін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өзі</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табыс</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тауып</a:t>
            </a:r>
            <a:r>
              <a:rPr lang="ru-RU" sz="1800" dirty="0">
                <a:solidFill>
                  <a:srgbClr val="002060"/>
                </a:solidFill>
                <a:latin typeface="Times New Roman" pitchFamily="18" charset="0"/>
                <a:cs typeface="Times New Roman" pitchFamily="18" charset="0"/>
              </a:rPr>
              <a:t>, оны </a:t>
            </a:r>
            <a:r>
              <a:rPr lang="ru-RU" sz="1800" dirty="0" err="1">
                <a:solidFill>
                  <a:srgbClr val="002060"/>
                </a:solidFill>
                <a:latin typeface="Times New Roman" pitchFamily="18" charset="0"/>
                <a:cs typeface="Times New Roman" pitchFamily="18" charset="0"/>
              </a:rPr>
              <a:t>орнымен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жұмсау</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арқылы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қаржылық</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сауаттылығы</a:t>
            </a:r>
            <a:r>
              <a:rPr lang="ru-RU" sz="1800" dirty="0">
                <a:solidFill>
                  <a:srgbClr val="002060"/>
                </a:solidFill>
                <a:latin typeface="Times New Roman" pitchFamily="18" charset="0"/>
                <a:cs typeface="Times New Roman" pitchFamily="18" charset="0"/>
              </a:rPr>
              <a:t> да </a:t>
            </a:r>
            <a:r>
              <a:rPr lang="ru-RU" sz="1800" dirty="0" err="1">
                <a:solidFill>
                  <a:srgbClr val="002060"/>
                </a:solidFill>
                <a:latin typeface="Times New Roman" pitchFamily="18" charset="0"/>
                <a:cs typeface="Times New Roman" pitchFamily="18" charset="0"/>
              </a:rPr>
              <a:t>қалыптаса</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берсін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деген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ниетпен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еңбекке</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араластырады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Осындай</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себептермен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сабақтан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тыс</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және</a:t>
            </a:r>
            <a:r>
              <a:rPr lang="ru-RU" sz="1800" dirty="0">
                <a:solidFill>
                  <a:srgbClr val="002060"/>
                </a:solidFill>
                <a:latin typeface="Times New Roman" pitchFamily="18" charset="0"/>
                <a:cs typeface="Times New Roman" pitchFamily="18" charset="0"/>
              </a:rPr>
              <a:t> бос </a:t>
            </a:r>
            <a:r>
              <a:rPr lang="ru-RU" sz="1800" dirty="0" err="1">
                <a:solidFill>
                  <a:srgbClr val="002060"/>
                </a:solidFill>
                <a:latin typeface="Times New Roman" pitchFamily="18" charset="0"/>
                <a:cs typeface="Times New Roman" pitchFamily="18" charset="0"/>
              </a:rPr>
              <a:t>уақытында</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сондай-ақ</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демалыстарда</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жұмыс</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жасайтын</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балалардың</a:t>
            </a:r>
            <a:r>
              <a:rPr lang="ru-RU" sz="1800" dirty="0">
                <a:solidFill>
                  <a:srgbClr val="002060"/>
                </a:solidFill>
                <a:latin typeface="Times New Roman" pitchFamily="18" charset="0"/>
                <a:cs typeface="Times New Roman" pitchFamily="18" charset="0"/>
              </a:rPr>
              <a:t> саны </a:t>
            </a:r>
            <a:r>
              <a:rPr lang="ru-RU" sz="1800" dirty="0" err="1">
                <a:solidFill>
                  <a:srgbClr val="002060"/>
                </a:solidFill>
                <a:latin typeface="Times New Roman" pitchFamily="18" charset="0"/>
                <a:cs typeface="Times New Roman" pitchFamily="18" charset="0"/>
              </a:rPr>
              <a:t>қарқынды</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түрде</a:t>
            </a:r>
            <a:r>
              <a:rPr lang="ru-RU" sz="1800" dirty="0">
                <a:solidFill>
                  <a:srgbClr val="002060"/>
                </a:solidFill>
                <a:latin typeface="Times New Roman" pitchFamily="18" charset="0"/>
                <a:cs typeface="Times New Roman" pitchFamily="18" charset="0"/>
              </a:rPr>
              <a:t> </a:t>
            </a:r>
            <a:r>
              <a:rPr lang="ru-RU" sz="1800" dirty="0" err="1">
                <a:solidFill>
                  <a:srgbClr val="002060"/>
                </a:solidFill>
                <a:latin typeface="Times New Roman" pitchFamily="18" charset="0"/>
                <a:cs typeface="Times New Roman" pitchFamily="18" charset="0"/>
              </a:rPr>
              <a:t>көбеюде</a:t>
            </a:r>
            <a:r>
              <a:rPr lang="ru-RU" sz="1800" dirty="0">
                <a:solidFill>
                  <a:srgbClr val="002060"/>
                </a:solidFill>
                <a:latin typeface="Times New Roman" pitchFamily="18" charset="0"/>
                <a:cs typeface="Times New Roman" pitchFamily="18" charset="0"/>
              </a:rPr>
              <a:t>.</a:t>
            </a:r>
            <a:r>
              <a:rPr lang="ru-RU" sz="1800" dirty="0">
                <a:solidFill>
                  <a:srgbClr val="002060"/>
                </a:solidFill>
                <a:latin typeface="Times New Roman" pitchFamily="18" charset="0"/>
                <a:cs typeface="Times New Roman" pitchFamily="18" charset="0"/>
              </a:rPr>
              <a:t/>
            </a:r>
            <a:br>
              <a:rPr lang="ru-RU" sz="1800" dirty="0">
                <a:solidFill>
                  <a:srgbClr val="002060"/>
                </a:solidFill>
                <a:latin typeface="Times New Roman" pitchFamily="18" charset="0"/>
                <a:cs typeface="Times New Roman" pitchFamily="18" charset="0"/>
              </a:rPr>
            </a:b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644380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7"/>
            <a:ext cx="8229600" cy="3672408"/>
          </a:xfrm>
        </p:spPr>
        <p:txBody>
          <a:bodyPr>
            <a:noAutofit/>
          </a:bodyPr>
          <a:lstStyle/>
          <a:p>
            <a:r>
              <a:rPr lang="ru-RU" sz="2000" b="1" dirty="0">
                <a:solidFill>
                  <a:srgbClr val="FF0000"/>
                </a:solidFill>
                <a:latin typeface="Times New Roman" pitchFamily="18" charset="0"/>
                <a:cs typeface="Times New Roman" pitchFamily="18" charset="0"/>
              </a:rPr>
              <a:t>«</a:t>
            </a:r>
            <a:r>
              <a:rPr lang="ru-RU" sz="2000" b="1" dirty="0" err="1">
                <a:solidFill>
                  <a:srgbClr val="FF0000"/>
                </a:solidFill>
                <a:latin typeface="Times New Roman" pitchFamily="18" charset="0"/>
                <a:cs typeface="Times New Roman" pitchFamily="18" charset="0"/>
              </a:rPr>
              <a:t>Балалар</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еңбегі-Қазақстан</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Республикасы</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Еңбек</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заңнамасының</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талаптары</a:t>
            </a:r>
            <a:r>
              <a:rPr lang="ru-RU" sz="2000" b="1" dirty="0">
                <a:solidFill>
                  <a:srgbClr val="FF0000"/>
                </a:solidFill>
                <a:latin typeface="Times New Roman" pitchFamily="18" charset="0"/>
                <a:cs typeface="Times New Roman" pitchFamily="18" charset="0"/>
              </a:rPr>
              <a:t> мен </a:t>
            </a:r>
            <a:r>
              <a:rPr lang="ru-RU" sz="2000" b="1" dirty="0" err="1">
                <a:solidFill>
                  <a:srgbClr val="FF0000"/>
                </a:solidFill>
                <a:latin typeface="Times New Roman" pitchFamily="18" charset="0"/>
                <a:cs typeface="Times New Roman" pitchFamily="18" charset="0"/>
              </a:rPr>
              <a:t>шектеулері</a:t>
            </a:r>
            <a:r>
              <a:rPr lang="ru-RU" sz="2000" b="1" dirty="0">
                <a:solidFill>
                  <a:srgbClr val="FF0000"/>
                </a:solidFill>
                <a:latin typeface="Times New Roman" pitchFamily="18" charset="0"/>
                <a:cs typeface="Times New Roman" pitchFamily="18" charset="0"/>
              </a:rPr>
              <a:t>»</a:t>
            </a:r>
          </a:p>
          <a:p>
            <a:r>
              <a:rPr lang="ru-RU" sz="2000" dirty="0" smtClean="0">
                <a:solidFill>
                  <a:srgbClr val="FF0000"/>
                </a:solidFill>
                <a:latin typeface="Times New Roman" pitchFamily="18" charset="0"/>
                <a:cs typeface="Times New Roman" pitchFamily="18" charset="0"/>
              </a:rPr>
              <a:t>      </a:t>
            </a:r>
            <a:r>
              <a:rPr lang="ru-RU" sz="2000" dirty="0" err="1" smtClean="0">
                <a:solidFill>
                  <a:srgbClr val="FF0000"/>
                </a:solidFill>
                <a:latin typeface="Times New Roman" pitchFamily="18" charset="0"/>
                <a:cs typeface="Times New Roman" pitchFamily="18" charset="0"/>
              </a:rPr>
              <a:t>Қазақстан</a:t>
            </a:r>
            <a:r>
              <a:rPr lang="ru-RU" sz="2000" dirty="0" smtClean="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Республикасы</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Еңбек</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заңнамасының</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негізгі</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қағидаттарының</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бірі</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еңбек</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саласындағы</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кемсітушілікке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мәжбүрлі</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еңбекке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және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балалар</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еңбегінің</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нашар</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түрлеріне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тыйым</a:t>
            </a:r>
            <a:r>
              <a:rPr lang="ru-RU" sz="2000" dirty="0">
                <a:solidFill>
                  <a:srgbClr val="FF0000"/>
                </a:solidFill>
                <a:latin typeface="Times New Roman" pitchFamily="18" charset="0"/>
                <a:cs typeface="Times New Roman" pitchFamily="18" charset="0"/>
              </a:rPr>
              <a:t> салу </a:t>
            </a:r>
            <a:r>
              <a:rPr lang="ru-RU" sz="2000" dirty="0" err="1">
                <a:solidFill>
                  <a:srgbClr val="FF0000"/>
                </a:solidFill>
                <a:latin typeface="Times New Roman" pitchFamily="18" charset="0"/>
                <a:cs typeface="Times New Roman" pitchFamily="18" charset="0"/>
              </a:rPr>
              <a:t>болып</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табылады</a:t>
            </a:r>
            <a:r>
              <a:rPr lang="ru-RU" sz="2000" dirty="0" smtClean="0">
                <a:solidFill>
                  <a:srgbClr val="FF0000"/>
                </a:solidFill>
                <a:latin typeface="Times New Roman" pitchFamily="18" charset="0"/>
                <a:cs typeface="Times New Roman" pitchFamily="18" charset="0"/>
              </a:rPr>
              <a:t>.</a:t>
            </a:r>
          </a:p>
          <a:p>
            <a:r>
              <a:rPr lang="ru-RU" sz="2000" dirty="0">
                <a:solidFill>
                  <a:srgbClr val="FF0000"/>
                </a:solidFill>
                <a:latin typeface="Times New Roman" pitchFamily="18" charset="0"/>
                <a:cs typeface="Times New Roman" pitchFamily="18" charset="0"/>
              </a:rPr>
              <a:t> </a:t>
            </a:r>
            <a:r>
              <a:rPr lang="ru-RU" sz="2000" dirty="0" smtClean="0">
                <a:solidFill>
                  <a:srgbClr val="FF0000"/>
                </a:solidFill>
                <a:latin typeface="Times New Roman" pitchFamily="18" charset="0"/>
                <a:cs typeface="Times New Roman" pitchFamily="18" charset="0"/>
              </a:rPr>
              <a:t>    Бала </a:t>
            </a:r>
            <a:r>
              <a:rPr lang="ru-RU" sz="2000" dirty="0" err="1">
                <a:solidFill>
                  <a:srgbClr val="FF0000"/>
                </a:solidFill>
                <a:latin typeface="Times New Roman" pitchFamily="18" charset="0"/>
                <a:cs typeface="Times New Roman" pitchFamily="18" charset="0"/>
              </a:rPr>
              <a:t>еңбегін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заңсыз</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пайдалануға</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жол</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бермеу</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мақсатында</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Қазақстан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Республикасының</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Еңбек</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кодексінде</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еңбек</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шартын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жасасуға</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жол</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берілетін</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жас</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мөлшері</a:t>
            </a:r>
            <a:r>
              <a:rPr lang="ru-RU" sz="2000" dirty="0">
                <a:solidFill>
                  <a:srgbClr val="FF0000"/>
                </a:solidFill>
                <a:latin typeface="Times New Roman" pitchFamily="18" charset="0"/>
                <a:cs typeface="Times New Roman" pitchFamily="18" charset="0"/>
              </a:rPr>
              <a:t> </a:t>
            </a:r>
            <a:r>
              <a:rPr lang="ru-RU" sz="2000" dirty="0" err="1">
                <a:solidFill>
                  <a:srgbClr val="FF0000"/>
                </a:solidFill>
                <a:latin typeface="Times New Roman" pitchFamily="18" charset="0"/>
                <a:cs typeface="Times New Roman" pitchFamily="18" charset="0"/>
              </a:rPr>
              <a:t>айқындалған</a:t>
            </a:r>
            <a:r>
              <a:rPr lang="ru-RU" sz="2000" dirty="0">
                <a:solidFill>
                  <a:srgbClr val="FF0000"/>
                </a:solidFill>
              </a:rPr>
              <a:t>.</a:t>
            </a:r>
          </a:p>
          <a:p>
            <a:pPr marL="0" indent="0" algn="just">
              <a:buNone/>
            </a:pPr>
            <a:endParaRPr lang="ru-RU" sz="2000" dirty="0"/>
          </a:p>
          <a:p>
            <a:pPr marL="0" indent="0" algn="just">
              <a:buNone/>
            </a:pPr>
            <a:r>
              <a:rPr lang="ru-RU" sz="2000" dirty="0" smtClean="0">
                <a:latin typeface="Times New Roman" pitchFamily="18" charset="0"/>
                <a:cs typeface="Times New Roman" pitchFamily="18" charset="0"/>
              </a:rPr>
              <a:t>Баланы </a:t>
            </a:r>
            <a:r>
              <a:rPr lang="ru-RU" sz="2000" dirty="0" err="1">
                <a:latin typeface="Times New Roman" pitchFamily="18" charset="0"/>
                <a:cs typeface="Times New Roman" pitchFamily="18" charset="0"/>
              </a:rPr>
              <a:t>еңбекке</a:t>
            </a:r>
            <a:r>
              <a:rPr lang="ru-RU" sz="2000" dirty="0">
                <a:latin typeface="Times New Roman" pitchFamily="18" charset="0"/>
                <a:cs typeface="Times New Roman" pitchFamily="18" charset="0"/>
              </a:rPr>
              <a:t> баулу, </a:t>
            </a:r>
            <a:r>
              <a:rPr lang="ru-RU" sz="2000" dirty="0" err="1">
                <a:latin typeface="Times New Roman" pitchFamily="18" charset="0"/>
                <a:cs typeface="Times New Roman" pitchFamily="18" charset="0"/>
              </a:rPr>
              <a:t>еңбексүйгіштікке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шақыру</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тәрбиенің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жалпы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жүйесінің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құрамды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бөлігі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Еңбек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қалыптастыруда</a:t>
            </a:r>
            <a:r>
              <a:rPr lang="ru-RU" sz="2000" dirty="0">
                <a:latin typeface="Times New Roman" pitchFamily="18" charset="0"/>
                <a:cs typeface="Times New Roman" pitchFamily="18" charset="0"/>
              </a:rPr>
              <a:t> </a:t>
            </a:r>
            <a:r>
              <a:rPr lang="ru-RU" sz="2000" dirty="0" err="1">
                <a:solidFill>
                  <a:srgbClr val="002060"/>
                </a:solidFill>
                <a:latin typeface="Times New Roman" pitchFamily="18" charset="0"/>
                <a:cs typeface="Times New Roman" pitchFamily="18" charset="0"/>
              </a:rPr>
              <a:t>шешуші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рөл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атқарады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Алайда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еңбек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тәрбиесі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еңбегін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пайдалану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қанауға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ұласып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кетпеуге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тиіс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Еңбек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кодексіне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сәйкес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балалар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міндетті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білуі</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тиіс</a:t>
            </a:r>
            <a:r>
              <a:rPr lang="ru-RU" sz="2000" dirty="0" smtClean="0">
                <a:latin typeface="Times New Roman" pitchFamily="18" charset="0"/>
                <a:cs typeface="Times New Roman" pitchFamily="18" charset="0"/>
              </a:rPr>
              <a:t>:</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26424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140968"/>
            <a:ext cx="8229600" cy="1143000"/>
          </a:xfrm>
        </p:spPr>
        <p:txBody>
          <a:bodyPr>
            <a:noAutofit/>
          </a:bodyPr>
          <a:lstStyle/>
          <a:p>
            <a:pPr algn="ctr"/>
            <a:r>
              <a:rPr lang="ru-RU" sz="1600" b="1" dirty="0" smtClean="0">
                <a:solidFill>
                  <a:srgbClr val="FF0000"/>
                </a:solidFill>
                <a:latin typeface="Times New Roman" pitchFamily="18" charset="0"/>
                <a:cs typeface="Times New Roman" pitchFamily="18" charset="0"/>
              </a:rPr>
              <a:t/>
            </a:r>
            <a:br>
              <a:rPr lang="ru-RU" sz="1600" b="1" dirty="0" smtClean="0">
                <a:solidFill>
                  <a:srgbClr val="FF0000"/>
                </a:solidFill>
                <a:latin typeface="Times New Roman" pitchFamily="18" charset="0"/>
                <a:cs typeface="Times New Roman" pitchFamily="18" charset="0"/>
              </a:rPr>
            </a:br>
            <a:r>
              <a:rPr lang="ru-RU" sz="1600" b="1" dirty="0" smtClean="0">
                <a:solidFill>
                  <a:srgbClr val="FF0000"/>
                </a:solidFill>
                <a:latin typeface="Times New Roman" pitchFamily="18" charset="0"/>
                <a:cs typeface="Times New Roman" pitchFamily="18" charset="0"/>
              </a:rPr>
              <a:t>ҚАНДАЙ </a:t>
            </a:r>
            <a:r>
              <a:rPr lang="ru-RU" sz="1600" b="1" dirty="0">
                <a:solidFill>
                  <a:srgbClr val="FF0000"/>
                </a:solidFill>
                <a:latin typeface="Times New Roman" pitchFamily="18" charset="0"/>
                <a:cs typeface="Times New Roman" pitchFamily="18" charset="0"/>
              </a:rPr>
              <a:t>ЖҰМЫС ІСТЕЙ АЛАДЫ</a:t>
            </a:r>
            <a:r>
              <a:rPr lang="ru-RU" sz="1600" b="1" dirty="0" smtClean="0">
                <a:solidFill>
                  <a:srgbClr val="FF0000"/>
                </a:solidFill>
                <a:latin typeface="Times New Roman" pitchFamily="18" charset="0"/>
                <a:cs typeface="Times New Roman" pitchFamily="18" charset="0"/>
              </a:rPr>
              <a:t>?</a:t>
            </a:r>
            <a:br>
              <a:rPr lang="ru-RU" sz="1600" b="1" dirty="0" smtClean="0">
                <a:solidFill>
                  <a:srgbClr val="FF0000"/>
                </a:solidFill>
                <a:latin typeface="Times New Roman" pitchFamily="18" charset="0"/>
                <a:cs typeface="Times New Roman" pitchFamily="18" charset="0"/>
              </a:rPr>
            </a:br>
            <a:r>
              <a:rPr lang="ru-RU" sz="1600" b="1" dirty="0" smtClean="0">
                <a:solidFill>
                  <a:srgbClr val="FF0000"/>
                </a:solidFill>
                <a:latin typeface="Times New Roman" pitchFamily="18" charset="0"/>
                <a:cs typeface="Times New Roman" pitchFamily="18" charset="0"/>
              </a:rPr>
              <a:t> </a:t>
            </a: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400" dirty="0" smtClean="0">
                <a:latin typeface="Times New Roman" pitchFamily="18" charset="0"/>
                <a:cs typeface="Times New Roman" pitchFamily="18" charset="0"/>
              </a:rPr>
              <a:t>Баланы </a:t>
            </a:r>
            <a:r>
              <a:rPr lang="ru-RU" sz="1400" dirty="0" err="1">
                <a:latin typeface="Times New Roman" pitchFamily="18" charset="0"/>
                <a:cs typeface="Times New Roman" pitchFamily="18" charset="0"/>
              </a:rPr>
              <a:t>бағып-қағу</a:t>
            </a:r>
            <a:r>
              <a:rPr lang="ru-RU" sz="1400" dirty="0">
                <a:latin typeface="Times New Roman" pitchFamily="18" charset="0"/>
                <a:cs typeface="Times New Roman" pitchFamily="18" charset="0"/>
              </a:rPr>
              <a:t> – </a:t>
            </a:r>
            <a:r>
              <a:rPr lang="ru-RU" sz="1400" dirty="0" err="1">
                <a:latin typeface="Times New Roman" pitchFamily="18" charset="0"/>
                <a:cs typeface="Times New Roman" pitchFamily="18" charset="0"/>
              </a:rPr>
              <a:t>ата-ананың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міндеті</a:t>
            </a:r>
            <a:r>
              <a:rPr lang="ru-RU" sz="1400" dirty="0">
                <a:latin typeface="Times New Roman" pitchFamily="18" charset="0"/>
                <a:cs typeface="Times New Roman" pitchFamily="18" charset="0"/>
              </a:rPr>
              <a:t>. Ал, </a:t>
            </a:r>
            <a:r>
              <a:rPr lang="ru-RU" sz="1400" dirty="0" err="1">
                <a:latin typeface="Times New Roman" pitchFamily="18" charset="0"/>
                <a:cs typeface="Times New Roman" pitchFamily="18" charset="0"/>
              </a:rPr>
              <a:t>егер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жеткіншек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ұмтылса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өзінің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дамуы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қоғамға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сіңісуі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қолынан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келгенді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істеуіне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көмектессеңіз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алдымен</a:t>
            </a:r>
            <a:r>
              <a:rPr lang="ru-RU" sz="1400" dirty="0">
                <a:latin typeface="Times New Roman" pitchFamily="18" charset="0"/>
                <a:cs typeface="Times New Roman" pitchFamily="18" charset="0"/>
              </a:rPr>
              <a:t> бала </a:t>
            </a:r>
            <a:r>
              <a:rPr lang="ru-RU" sz="1400" dirty="0" err="1">
                <a:latin typeface="Times New Roman" pitchFamily="18" charset="0"/>
                <a:cs typeface="Times New Roman" pitchFamily="18" charset="0"/>
              </a:rPr>
              <a:t>еңбегіне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қатысты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заңнамалық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шарттармен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танысып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шығыңыз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Екінші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кезекте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баламен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қосымша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табыс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табуға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нұсқаларды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жазыңыздар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қабілетін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мінезі</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жасын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ескеріңіз</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олардың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ішінен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балаңыздың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алатын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икемі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қызығушылығы</a:t>
            </a:r>
            <a:r>
              <a:rPr lang="ru-RU" sz="1400" dirty="0">
                <a:latin typeface="Times New Roman" pitchFamily="18" charset="0"/>
                <a:cs typeface="Times New Roman" pitchFamily="18" charset="0"/>
              </a:rPr>
              <a:t> бар </a:t>
            </a:r>
            <a:r>
              <a:rPr lang="ru-RU" sz="1400" dirty="0" err="1">
                <a:latin typeface="Times New Roman" pitchFamily="18" charset="0"/>
                <a:cs typeface="Times New Roman" pitchFamily="18" charset="0"/>
              </a:rPr>
              <a:t>жұмысын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таңдайсыздар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Балалар</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циркте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театрда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концерттер</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кинода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әртіс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алады</a:t>
            </a:r>
            <a:r>
              <a:rPr lang="ru-RU" sz="1400" dirty="0">
                <a:latin typeface="Times New Roman" pitchFamily="18" charset="0"/>
                <a:cs typeface="Times New Roman" pitchFamily="18" charset="0"/>
              </a:rPr>
              <a:t>. Тек </a:t>
            </a:r>
            <a:r>
              <a:rPr lang="ru-RU" sz="1400" dirty="0" err="1">
                <a:latin typeface="Times New Roman" pitchFamily="18" charset="0"/>
                <a:cs typeface="Times New Roman" pitchFamily="18" charset="0"/>
              </a:rPr>
              <a:t>баланың</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денсаулығы</a:t>
            </a:r>
            <a:r>
              <a:rPr lang="ru-RU" sz="1400" dirty="0">
                <a:latin typeface="Times New Roman" pitchFamily="18" charset="0"/>
                <a:cs typeface="Times New Roman" pitchFamily="18" charset="0"/>
              </a:rPr>
              <a:t> мен </a:t>
            </a:r>
            <a:r>
              <a:rPr lang="ru-RU" sz="1400" dirty="0" err="1">
                <a:latin typeface="Times New Roman" pitchFamily="18" charset="0"/>
                <a:cs typeface="Times New Roman" pitchFamily="18" charset="0"/>
              </a:rPr>
              <a:t>адамгершілік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дамуына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залал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келмеуі</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тиіс</a:t>
            </a:r>
            <a:r>
              <a:rPr lang="ru-RU" sz="1400" dirty="0">
                <a:latin typeface="Times New Roman" pitchFamily="18" charset="0"/>
                <a:cs typeface="Times New Roman" pitchFamily="18" charset="0"/>
              </a:rPr>
              <a:t>. Ал </a:t>
            </a:r>
            <a:r>
              <a:rPr lang="ru-RU" sz="1400" dirty="0" err="1">
                <a:latin typeface="Times New Roman" pitchFamily="18" charset="0"/>
                <a:cs typeface="Times New Roman" pitchFamily="18" charset="0"/>
              </a:rPr>
              <a:t>денсаулығына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зақым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келмейтін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басқа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салаларда</a:t>
            </a:r>
            <a:r>
              <a:rPr lang="ru-RU" sz="1400" dirty="0">
                <a:latin typeface="Times New Roman" pitchFamily="18" charset="0"/>
                <a:cs typeface="Times New Roman" pitchFamily="18" charset="0"/>
              </a:rPr>
              <a:t> бала </a:t>
            </a:r>
            <a:r>
              <a:rPr lang="ru-RU" sz="1400" dirty="0" err="1">
                <a:latin typeface="Times New Roman" pitchFamily="18" charset="0"/>
                <a:cs typeface="Times New Roman" pitchFamily="18" charset="0"/>
              </a:rPr>
              <a:t>оқудан</a:t>
            </a:r>
            <a:r>
              <a:rPr lang="ru-RU" sz="1400" dirty="0">
                <a:latin typeface="Times New Roman" pitchFamily="18" charset="0"/>
                <a:cs typeface="Times New Roman" pitchFamily="18" charset="0"/>
              </a:rPr>
              <a:t> бос </a:t>
            </a:r>
            <a:r>
              <a:rPr lang="ru-RU" sz="1400" dirty="0" err="1">
                <a:latin typeface="Times New Roman" pitchFamily="18" charset="0"/>
                <a:cs typeface="Times New Roman" pitchFamily="18" charset="0"/>
              </a:rPr>
              <a:t>уақытта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ақша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табуы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14-ке </a:t>
            </a:r>
            <a:r>
              <a:rPr lang="ru-RU" sz="1400" dirty="0" err="1">
                <a:latin typeface="Times New Roman" pitchFamily="18" charset="0"/>
                <a:cs typeface="Times New Roman" pitchFamily="18" charset="0"/>
              </a:rPr>
              <a:t>толған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болуы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міндетті</a:t>
            </a: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*16 </a:t>
            </a:r>
            <a:r>
              <a:rPr lang="ru-RU" sz="1400" dirty="0" err="1">
                <a:latin typeface="Times New Roman" pitchFamily="18" charset="0"/>
                <a:cs typeface="Times New Roman" pitchFamily="18" charset="0"/>
              </a:rPr>
              <a:t>жастан</a:t>
            </a:r>
            <a:r>
              <a:rPr lang="ru-RU" sz="1400" dirty="0">
                <a:latin typeface="Times New Roman" pitchFamily="18" charset="0"/>
                <a:cs typeface="Times New Roman" pitchFamily="18" charset="0"/>
              </a:rPr>
              <a:t> асса, </a:t>
            </a:r>
            <a:r>
              <a:rPr lang="ru-RU" sz="1400" dirty="0" err="1">
                <a:latin typeface="Times New Roman" pitchFamily="18" charset="0"/>
                <a:cs typeface="Times New Roman" pitchFamily="18" charset="0"/>
              </a:rPr>
              <a:t>Жұмыспен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қамту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орталығына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еңбек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биржаларына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жүгінуге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Жасөспірім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біліктілігін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арттыру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жаңа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мамандық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кәсіпкерлік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негіздерін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оқу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жұмысқа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орналасу</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үшін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жастарға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арналған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бағдарламаларға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қатыса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Сонымен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бірге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кәсіби</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дайындықты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өтілін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қажет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етпейтін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қоғамдық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аула </a:t>
            </a:r>
            <a:r>
              <a:rPr lang="ru-RU" sz="1400" dirty="0" err="1">
                <a:latin typeface="Times New Roman" pitchFamily="18" charset="0"/>
                <a:cs typeface="Times New Roman" pitchFamily="18" charset="0"/>
              </a:rPr>
              <a:t>сыпырушы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әлеуметтік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қызметкер</a:t>
            </a:r>
            <a:r>
              <a:rPr lang="ru-RU" sz="1400" dirty="0">
                <a:latin typeface="Times New Roman" pitchFamily="18" charset="0"/>
                <a:cs typeface="Times New Roman" pitchFamily="18" charset="0"/>
              </a:rPr>
              <a:t>, промоутер, актер-аниматор, </a:t>
            </a:r>
            <a:r>
              <a:rPr lang="ru-RU" sz="1400" dirty="0" err="1">
                <a:latin typeface="Times New Roman" pitchFamily="18" charset="0"/>
                <a:cs typeface="Times New Roman" pitchFamily="18" charset="0"/>
              </a:rPr>
              <a:t>т.с.с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ретінде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ақша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таба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алады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Кәмелетке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толмағандар</a:t>
            </a:r>
            <a:r>
              <a:rPr lang="ru-RU" sz="1400" dirty="0">
                <a:latin typeface="Times New Roman" pitchFamily="18" charset="0"/>
                <a:cs typeface="Times New Roman" pitchFamily="18" charset="0"/>
              </a:rPr>
              <a:t> 22:00-ден 06:00-ге </a:t>
            </a:r>
            <a:r>
              <a:rPr lang="ru-RU" sz="1400" dirty="0" err="1">
                <a:latin typeface="Times New Roman" pitchFamily="18" charset="0"/>
                <a:cs typeface="Times New Roman" pitchFamily="18" charset="0"/>
              </a:rPr>
              <a:t>дейін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істей</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алмайды</a:t>
            </a: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*14-16 </a:t>
            </a:r>
            <a:r>
              <a:rPr lang="ru-RU" sz="1400" dirty="0" err="1">
                <a:latin typeface="Times New Roman" pitchFamily="18" charset="0"/>
                <a:cs typeface="Times New Roman" pitchFamily="18" charset="0"/>
              </a:rPr>
              <a:t>жас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аралығындағы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балаларға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аптасына</a:t>
            </a:r>
            <a:r>
              <a:rPr lang="ru-RU" sz="1400" dirty="0">
                <a:latin typeface="Times New Roman" pitchFamily="18" charset="0"/>
                <a:cs typeface="Times New Roman" pitchFamily="18" charset="0"/>
              </a:rPr>
              <a:t> 24 </a:t>
            </a:r>
            <a:r>
              <a:rPr lang="ru-RU" sz="1400" dirty="0" err="1">
                <a:latin typeface="Times New Roman" pitchFamily="18" charset="0"/>
                <a:cs typeface="Times New Roman" pitchFamily="18" charset="0"/>
              </a:rPr>
              <a:t>сағат</a:t>
            </a:r>
            <a:r>
              <a:rPr lang="ru-RU" sz="1400" dirty="0">
                <a:latin typeface="Times New Roman" pitchFamily="18" charset="0"/>
                <a:cs typeface="Times New Roman" pitchFamily="18" charset="0"/>
              </a:rPr>
              <a:t>, 16 </a:t>
            </a:r>
            <a:r>
              <a:rPr lang="ru-RU" sz="1400" dirty="0" err="1">
                <a:latin typeface="Times New Roman" pitchFamily="18" charset="0"/>
                <a:cs typeface="Times New Roman" pitchFamily="18" charset="0"/>
              </a:rPr>
              <a:t>жастан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бастап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кәмелетке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толғанға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дейін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аптасына</a:t>
            </a:r>
            <a:r>
              <a:rPr lang="ru-RU" sz="1400" dirty="0">
                <a:latin typeface="Times New Roman" pitchFamily="18" charset="0"/>
                <a:cs typeface="Times New Roman" pitchFamily="18" charset="0"/>
              </a:rPr>
              <a:t> 36 </a:t>
            </a:r>
            <a:r>
              <a:rPr lang="ru-RU" sz="1400" dirty="0" err="1">
                <a:latin typeface="Times New Roman" pitchFamily="18" charset="0"/>
                <a:cs typeface="Times New Roman" pitchFamily="18" charset="0"/>
              </a:rPr>
              <a:t>сағат</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істеуге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рұқсат</a:t>
            </a:r>
            <a:r>
              <a:rPr lang="ru-RU" sz="1400" dirty="0">
                <a:latin typeface="Times New Roman" pitchFamily="18" charset="0"/>
                <a:cs typeface="Times New Roman" pitchFamily="18" charset="0"/>
              </a:rPr>
              <a:t>. </a:t>
            </a:r>
            <a:r>
              <a:rPr lang="ru-RU" sz="1400" dirty="0" smtClean="0">
                <a:latin typeface="Times New Roman" pitchFamily="18" charset="0"/>
                <a:cs typeface="Times New Roman" pitchFamily="18" charset="0"/>
              </a:rPr>
              <a:t/>
            </a:r>
            <a:br>
              <a:rPr lang="ru-RU" sz="1400" dirty="0" smtClean="0">
                <a:latin typeface="Times New Roman" pitchFamily="18" charset="0"/>
                <a:cs typeface="Times New Roman" pitchFamily="18" charset="0"/>
              </a:rPr>
            </a:br>
            <a:r>
              <a:rPr lang="ru-RU" sz="1400" dirty="0">
                <a:latin typeface="Times New Roman" pitchFamily="18" charset="0"/>
                <a:cs typeface="Times New Roman" pitchFamily="18" charset="0"/>
              </a:rPr>
              <a:t>*</a:t>
            </a:r>
            <a:r>
              <a:rPr lang="ru-RU" sz="1400" dirty="0" smtClean="0">
                <a:latin typeface="Times New Roman" pitchFamily="18" charset="0"/>
                <a:cs typeface="Times New Roman" pitchFamily="18" charset="0"/>
              </a:rPr>
              <a:t>18-ге </a:t>
            </a:r>
            <a:r>
              <a:rPr lang="ru-RU" sz="1400" dirty="0" err="1">
                <a:latin typeface="Times New Roman" pitchFamily="18" charset="0"/>
                <a:cs typeface="Times New Roman" pitchFamily="18" charset="0"/>
              </a:rPr>
              <a:t>толмаған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балаларға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жоспардан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тыс</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қосымша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жұмыстарды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жүктеуге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жыл</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сайынғы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еңбек</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демалысынан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шақырып</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алуға</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вахталық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әдіспен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жіберуге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болмайды</a:t>
            </a:r>
            <a:r>
              <a:rPr lang="ru-RU" sz="1400" dirty="0">
                <a:latin typeface="Times New Roman" pitchFamily="18" charset="0"/>
                <a:cs typeface="Times New Roman" pitchFamily="18" charset="0"/>
              </a:rPr>
              <a:t>.</a:t>
            </a:r>
            <a:r>
              <a:rPr lang="ru-RU" sz="1400" dirty="0">
                <a:latin typeface="Times New Roman" pitchFamily="18" charset="0"/>
                <a:cs typeface="Times New Roman" pitchFamily="18" charset="0"/>
              </a:rPr>
              <a:t/>
            </a:r>
            <a:br>
              <a:rPr lang="ru-RU" sz="1400" dirty="0">
                <a:latin typeface="Times New Roman" pitchFamily="18" charset="0"/>
                <a:cs typeface="Times New Roman" pitchFamily="18" charset="0"/>
              </a:rPr>
            </a:br>
            <a:r>
              <a:rPr lang="ru-RU" sz="1600" dirty="0">
                <a:latin typeface="Times New Roman" pitchFamily="18" charset="0"/>
                <a:cs typeface="Times New Roman" pitchFamily="18" charset="0"/>
              </a:rPr>
              <a:t/>
            </a:r>
            <a:br>
              <a:rPr lang="ru-RU" sz="1600" dirty="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401583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5301208"/>
            <a:ext cx="8229600" cy="1143000"/>
          </a:xfrm>
        </p:spPr>
        <p:txBody>
          <a:bodyPr>
            <a:noAutofit/>
          </a:bodyPr>
          <a:lstStyle/>
          <a:p>
            <a:pPr algn="just"/>
            <a:r>
              <a:rPr lang="ru-RU" sz="1800" dirty="0">
                <a:latin typeface="Times New Roman" pitchFamily="18" charset="0"/>
                <a:cs typeface="Times New Roman" pitchFamily="18" charset="0"/>
              </a:rPr>
              <a:t>*14-16 </a:t>
            </a:r>
            <a:r>
              <a:rPr lang="ru-RU" sz="1800" dirty="0" err="1">
                <a:latin typeface="Times New Roman" pitchFamily="18" charset="0"/>
                <a:cs typeface="Times New Roman" pitchFamily="18" charset="0"/>
              </a:rPr>
              <a:t>жас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аралығындағы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балаларға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аптасына</a:t>
            </a:r>
            <a:r>
              <a:rPr lang="ru-RU" sz="1800" dirty="0">
                <a:latin typeface="Times New Roman" pitchFamily="18" charset="0"/>
                <a:cs typeface="Times New Roman" pitchFamily="18" charset="0"/>
              </a:rPr>
              <a:t> 24 </a:t>
            </a:r>
            <a:r>
              <a:rPr lang="ru-RU" sz="1800" dirty="0" err="1">
                <a:latin typeface="Times New Roman" pitchFamily="18" charset="0"/>
                <a:cs typeface="Times New Roman" pitchFamily="18" charset="0"/>
              </a:rPr>
              <a:t>сағат</a:t>
            </a:r>
            <a:r>
              <a:rPr lang="ru-RU" sz="1800" dirty="0">
                <a:latin typeface="Times New Roman" pitchFamily="18" charset="0"/>
                <a:cs typeface="Times New Roman" pitchFamily="18" charset="0"/>
              </a:rPr>
              <a:t>, 16 </a:t>
            </a:r>
            <a:r>
              <a:rPr lang="ru-RU" sz="1800" dirty="0" err="1">
                <a:latin typeface="Times New Roman" pitchFamily="18" charset="0"/>
                <a:cs typeface="Times New Roman" pitchFamily="18" charset="0"/>
              </a:rPr>
              <a:t>жастан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бастап</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кәмелетке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толғанға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дейін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аптасына</a:t>
            </a:r>
            <a:r>
              <a:rPr lang="ru-RU" sz="1800" dirty="0">
                <a:latin typeface="Times New Roman" pitchFamily="18" charset="0"/>
                <a:cs typeface="Times New Roman" pitchFamily="18" charset="0"/>
              </a:rPr>
              <a:t> 36 </a:t>
            </a:r>
            <a:r>
              <a:rPr lang="ru-RU" sz="1800" dirty="0" err="1">
                <a:latin typeface="Times New Roman" pitchFamily="18" charset="0"/>
                <a:cs typeface="Times New Roman" pitchFamily="18" charset="0"/>
              </a:rPr>
              <a:t>сағат</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жұмыс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істеуге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рұқсат</a:t>
            </a:r>
            <a:r>
              <a:rPr lang="ru-RU" sz="1800" dirty="0">
                <a:latin typeface="Times New Roman" pitchFamily="18" charset="0"/>
                <a:cs typeface="Times New Roman" pitchFamily="18" charset="0"/>
              </a:rPr>
              <a:t>.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*18-ге </a:t>
            </a:r>
            <a:r>
              <a:rPr lang="ru-RU" sz="1800" dirty="0" err="1">
                <a:latin typeface="Times New Roman" pitchFamily="18" charset="0"/>
                <a:cs typeface="Times New Roman" pitchFamily="18" charset="0"/>
              </a:rPr>
              <a:t>толмаған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балаларға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жоспардан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қосымша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жұмыстарды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жүктеуге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жыл</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сайынғы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еңбек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демалысынан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шақырып</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алуға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және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вахталық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әдіспен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жіберуге</a:t>
            </a:r>
            <a:r>
              <a:rPr lang="ru-RU" sz="18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болмайды</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1026" name="Picture 2" descr="C:\Users\13\Desktop\62622609ba9cf.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63688" y="764704"/>
            <a:ext cx="5416411" cy="357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002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ctr"/>
            <a:r>
              <a:rPr lang="ru-RU" sz="2000" dirty="0">
                <a:solidFill>
                  <a:srgbClr val="FF0000"/>
                </a:solidFill>
                <a:latin typeface="Times New Roman" pitchFamily="18" charset="0"/>
                <a:cs typeface="Times New Roman" pitchFamily="18" charset="0"/>
              </a:rPr>
              <a:t>ҚАНДАЙ ЖҰМЫСТАРҒА ТЫЙЫМ САЛЫНАДЫ? </a:t>
            </a:r>
            <a:endParaRPr lang="ru-RU" sz="2000" dirty="0" smtClean="0">
              <a:solidFill>
                <a:srgbClr val="FF0000"/>
              </a:solidFill>
              <a:latin typeface="Times New Roman" pitchFamily="18" charset="0"/>
              <a:cs typeface="Times New Roman" pitchFamily="18" charset="0"/>
            </a:endParaRPr>
          </a:p>
          <a:p>
            <a:pPr algn="just"/>
            <a:endParaRPr lang="ru-RU" sz="2000" b="0" dirty="0" smtClean="0">
              <a:latin typeface="Times New Roman" pitchFamily="18" charset="0"/>
              <a:cs typeface="Times New Roman" pitchFamily="18" charset="0"/>
            </a:endParaRPr>
          </a:p>
          <a:p>
            <a:pPr algn="just"/>
            <a:r>
              <a:rPr lang="ru-RU" sz="2000" b="0" dirty="0">
                <a:latin typeface="Times New Roman" pitchFamily="18" charset="0"/>
                <a:cs typeface="Times New Roman" pitchFamily="18" charset="0"/>
              </a:rPr>
              <a:t> </a:t>
            </a:r>
            <a:r>
              <a:rPr lang="ru-RU" sz="2000" b="0" dirty="0" smtClean="0">
                <a:latin typeface="Times New Roman" pitchFamily="18" charset="0"/>
                <a:cs typeface="Times New Roman" pitchFamily="18" charset="0"/>
              </a:rPr>
              <a:t>     </a:t>
            </a:r>
            <a:r>
              <a:rPr lang="ru-RU" sz="2000" b="0" dirty="0" err="1" smtClean="0">
                <a:latin typeface="Times New Roman" pitchFamily="18" charset="0"/>
                <a:cs typeface="Times New Roman" pitchFamily="18" charset="0"/>
              </a:rPr>
              <a:t>Қазақстан</a:t>
            </a:r>
            <a:r>
              <a:rPr lang="ru-RU" sz="2000" b="0" dirty="0" smtClean="0">
                <a:latin typeface="Times New Roman" pitchFamily="18" charset="0"/>
                <a:cs typeface="Times New Roman" pitchFamily="18" charset="0"/>
              </a:rPr>
              <a:t> </a:t>
            </a:r>
            <a:r>
              <a:rPr lang="ru-RU" sz="2000" b="0" dirty="0" err="1">
                <a:latin typeface="Times New Roman" pitchFamily="18" charset="0"/>
                <a:cs typeface="Times New Roman" pitchFamily="18" charset="0"/>
              </a:rPr>
              <a:t>заңнамасына</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сәйкес</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жасөспірімдерге</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тыйым</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салынған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жұмыс</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орындары</a:t>
            </a:r>
            <a:r>
              <a:rPr lang="ru-RU" sz="2000" b="0" dirty="0">
                <a:latin typeface="Times New Roman" pitchFamily="18" charset="0"/>
                <a:cs typeface="Times New Roman" pitchFamily="18" charset="0"/>
              </a:rPr>
              <a:t> бар. </a:t>
            </a:r>
            <a:r>
              <a:rPr lang="ru-RU" sz="2000" b="0" dirty="0" err="1">
                <a:latin typeface="Times New Roman" pitchFamily="18" charset="0"/>
                <a:cs typeface="Times New Roman" pitchFamily="18" charset="0"/>
              </a:rPr>
              <a:t>Олар</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денсаулыққа</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зиянды</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қалдықтар</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бөлінетін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өндіріс</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орындары</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құмар</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ойын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бизнесі</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түнгі</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ойын-сауық</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орындары</a:t>
            </a:r>
            <a:r>
              <a:rPr lang="ru-RU" sz="2000" b="0" dirty="0">
                <a:latin typeface="Times New Roman" pitchFamily="18" charset="0"/>
                <a:cs typeface="Times New Roman" pitchFamily="18" charset="0"/>
              </a:rPr>
              <a:t>, алкоголь, </a:t>
            </a:r>
            <a:r>
              <a:rPr lang="ru-RU" sz="2000" b="0" dirty="0" err="1">
                <a:latin typeface="Times New Roman" pitchFamily="18" charset="0"/>
                <a:cs typeface="Times New Roman" pitchFamily="18" charset="0"/>
              </a:rPr>
              <a:t>темекі</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бұйымдары</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есірткі</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және</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психотроп</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заттармен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байланысты</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кез</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келген</a:t>
            </a:r>
            <a:r>
              <a:rPr lang="ru-RU" sz="2000" b="0" dirty="0">
                <a:latin typeface="Times New Roman" pitchFamily="18" charset="0"/>
                <a:cs typeface="Times New Roman" pitchFamily="18" charset="0"/>
              </a:rPr>
              <a:t> </a:t>
            </a:r>
            <a:r>
              <a:rPr lang="ru-RU" sz="2000" b="0" dirty="0" err="1">
                <a:latin typeface="Times New Roman" pitchFamily="18" charset="0"/>
                <a:cs typeface="Times New Roman" pitchFamily="18" charset="0"/>
              </a:rPr>
              <a:t>жұмыс</a:t>
            </a:r>
            <a:r>
              <a:rPr lang="ru-RU" sz="2000" b="0" dirty="0" smtClean="0">
                <a:latin typeface="Times New Roman" pitchFamily="18" charset="0"/>
                <a:cs typeface="Times New Roman" pitchFamily="18" charset="0"/>
              </a:rPr>
              <a:t>..</a:t>
            </a:r>
            <a:r>
              <a:rPr lang="ru-RU" sz="2000" b="0" dirty="0">
                <a:latin typeface="Times New Roman" pitchFamily="18" charset="0"/>
                <a:cs typeface="Times New Roman" pitchFamily="18" charset="0"/>
              </a:rPr>
              <a:t/>
            </a:r>
            <a:br>
              <a:rPr lang="ru-RU" sz="2000" b="0" dirty="0">
                <a:latin typeface="Times New Roman" pitchFamily="18" charset="0"/>
                <a:cs typeface="Times New Roman" pitchFamily="18" charset="0"/>
              </a:rPr>
            </a:br>
            <a:r>
              <a:rPr lang="ru-RU" sz="2000" b="0" dirty="0">
                <a:latin typeface="Times New Roman" pitchFamily="18" charset="0"/>
                <a:cs typeface="Times New Roman" pitchFamily="18" charset="0"/>
              </a:rPr>
              <a:t/>
            </a:r>
            <a:br>
              <a:rPr lang="ru-RU" sz="2000" b="0" dirty="0">
                <a:latin typeface="Times New Roman" pitchFamily="18" charset="0"/>
                <a:cs typeface="Times New Roman" pitchFamily="18" charset="0"/>
              </a:rPr>
            </a:br>
            <a:endParaRPr lang="kk-KZ" sz="2000" b="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8155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157192"/>
            <a:ext cx="8229600" cy="1143000"/>
          </a:xfrm>
        </p:spPr>
        <p:txBody>
          <a:bodyPr>
            <a:noAutofit/>
          </a:bodyPr>
          <a:lstStyle/>
          <a:p>
            <a:pPr algn="just"/>
            <a:r>
              <a:rPr lang="ru-RU" sz="1800" dirty="0" err="1">
                <a:latin typeface="Times New Roman" pitchFamily="18" charset="0"/>
                <a:cs typeface="Times New Roman" pitchFamily="18" charset="0"/>
              </a:rPr>
              <a:t>Кәмелетке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толмағандарға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материалдық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жауапкершілігі</a:t>
            </a:r>
            <a:r>
              <a:rPr lang="ru-RU" sz="1800" dirty="0">
                <a:latin typeface="Times New Roman" pitchFamily="18" charset="0"/>
                <a:cs typeface="Times New Roman" pitchFamily="18" charset="0"/>
              </a:rPr>
              <a:t> бар </a:t>
            </a:r>
            <a:r>
              <a:rPr lang="ru-RU" sz="1800" dirty="0" err="1">
                <a:latin typeface="Times New Roman" pitchFamily="18" charset="0"/>
                <a:cs typeface="Times New Roman" pitchFamily="18" charset="0"/>
              </a:rPr>
              <a:t>лауазымда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мысалы</a:t>
            </a:r>
            <a:r>
              <a:rPr lang="ru-RU" sz="1800" dirty="0">
                <a:latin typeface="Times New Roman" pitchFamily="18" charset="0"/>
                <a:cs typeface="Times New Roman" pitchFamily="18" charset="0"/>
              </a:rPr>
              <a:t>, кассир </a:t>
            </a:r>
            <a:r>
              <a:rPr lang="ru-RU" sz="1800" dirty="0" err="1">
                <a:latin typeface="Times New Roman" pitchFamily="18" charset="0"/>
                <a:cs typeface="Times New Roman" pitchFamily="18" charset="0"/>
              </a:rPr>
              <a:t>немесе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қойма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қызметкері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және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зиянды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әрі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қауіпті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жұмыста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вахталық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әдіспен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жұмыс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істеуге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болмайды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Кәмелеттік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жасқа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толмаған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қазақстандықтарға</a:t>
            </a:r>
            <a:r>
              <a:rPr lang="ru-RU" sz="1800" dirty="0">
                <a:latin typeface="Times New Roman" pitchFamily="18" charset="0"/>
                <a:cs typeface="Times New Roman" pitchFamily="18" charset="0"/>
              </a:rPr>
              <a:t> 4,1 </a:t>
            </a:r>
            <a:r>
              <a:rPr lang="ru-RU" sz="1800" dirty="0" err="1">
                <a:latin typeface="Times New Roman" pitchFamily="18" charset="0"/>
                <a:cs typeface="Times New Roman" pitchFamily="18" charset="0"/>
              </a:rPr>
              <a:t>келіден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ауыр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заттарды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көтеру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және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тасу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жағдайында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жұмыс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істеуге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болмайды</a:t>
            </a:r>
            <a:endParaRPr lang="ru-RU" sz="1800" dirty="0">
              <a:latin typeface="Times New Roman" pitchFamily="18" charset="0"/>
              <a:cs typeface="Times New Roman" pitchFamily="18" charset="0"/>
            </a:endParaRPr>
          </a:p>
        </p:txBody>
      </p:sp>
      <p:pic>
        <p:nvPicPr>
          <p:cNvPr id="2050" name="Picture 2" descr="C:\Users\13\Desktop\626226f0695b0.jpg"/>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89683" y="1100138"/>
            <a:ext cx="5386858" cy="357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4644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692697"/>
            <a:ext cx="8229600" cy="3024335"/>
          </a:xfrm>
        </p:spPr>
        <p:txBody>
          <a:bodyPr>
            <a:normAutofit fontScale="25000" lnSpcReduction="20000"/>
          </a:bodyPr>
          <a:lstStyle/>
          <a:p>
            <a:pPr marL="0" indent="0" algn="ctr">
              <a:buNone/>
            </a:pPr>
            <a:r>
              <a:rPr lang="ru-RU" sz="14400" dirty="0" smtClean="0">
                <a:solidFill>
                  <a:srgbClr val="FF0000"/>
                </a:solidFill>
              </a:rPr>
              <a:t>           </a:t>
            </a:r>
            <a:r>
              <a:rPr lang="ru-RU" sz="14400" dirty="0" smtClean="0">
                <a:solidFill>
                  <a:srgbClr val="FF0000"/>
                </a:solidFill>
                <a:latin typeface="Times New Roman" pitchFamily="18" charset="0"/>
                <a:cs typeface="Times New Roman" pitchFamily="18" charset="0"/>
              </a:rPr>
              <a:t>ҚАНДАЙ </a:t>
            </a:r>
            <a:r>
              <a:rPr lang="ru-RU" sz="14400" dirty="0">
                <a:solidFill>
                  <a:srgbClr val="FF0000"/>
                </a:solidFill>
                <a:latin typeface="Times New Roman" pitchFamily="18" charset="0"/>
                <a:cs typeface="Times New Roman" pitchFamily="18" charset="0"/>
              </a:rPr>
              <a:t>ЖАЛАҚЫ АЛА АЛАДЫ? </a:t>
            </a:r>
            <a:endParaRPr lang="ru-RU" sz="14400" dirty="0" smtClean="0">
              <a:solidFill>
                <a:srgbClr val="FF0000"/>
              </a:solidFill>
              <a:latin typeface="Times New Roman" pitchFamily="18" charset="0"/>
              <a:cs typeface="Times New Roman" pitchFamily="18" charset="0"/>
            </a:endParaRPr>
          </a:p>
          <a:p>
            <a:pPr algn="just"/>
            <a:r>
              <a:rPr lang="ru-RU" sz="8000" dirty="0" smtClean="0"/>
              <a:t>       </a:t>
            </a:r>
            <a:r>
              <a:rPr lang="ru-RU" sz="8000" b="0" dirty="0" err="1" smtClean="0">
                <a:latin typeface="Times New Roman" pitchFamily="18" charset="0"/>
                <a:cs typeface="Times New Roman" pitchFamily="18" charset="0"/>
              </a:rPr>
              <a:t>Балалар</a:t>
            </a:r>
            <a:r>
              <a:rPr lang="ru-RU" sz="8000" b="0" dirty="0" smtClean="0">
                <a:latin typeface="Times New Roman" pitchFamily="18" charset="0"/>
                <a:cs typeface="Times New Roman" pitchFamily="18" charset="0"/>
              </a:rPr>
              <a:t> </a:t>
            </a:r>
            <a:r>
              <a:rPr lang="ru-RU" sz="8000" b="0" dirty="0" err="1">
                <a:latin typeface="Times New Roman" pitchFamily="18" charset="0"/>
                <a:cs typeface="Times New Roman" pitchFamily="18" charset="0"/>
              </a:rPr>
              <a:t>үшін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арнайы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белгіленген</a:t>
            </a:r>
            <a:r>
              <a:rPr lang="ru-RU" sz="8000" b="0" dirty="0">
                <a:latin typeface="Times New Roman" pitchFamily="18" charset="0"/>
                <a:cs typeface="Times New Roman" pitchFamily="18" charset="0"/>
              </a:rPr>
              <a:t> сома </a:t>
            </a:r>
            <a:r>
              <a:rPr lang="ru-RU" sz="8000" b="0" dirty="0" err="1">
                <a:latin typeface="Times New Roman" pitchFamily="18" charset="0"/>
                <a:cs typeface="Times New Roman" pitchFamily="18" charset="0"/>
              </a:rPr>
              <a:t>жоқ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берушімен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алдын</a:t>
            </a:r>
            <a:r>
              <a:rPr lang="ru-RU" sz="8000" b="0" dirty="0">
                <a:latin typeface="Times New Roman" pitchFamily="18" charset="0"/>
                <a:cs typeface="Times New Roman" pitchFamily="18" charset="0"/>
              </a:rPr>
              <a:t> ала </a:t>
            </a:r>
            <a:r>
              <a:rPr lang="ru-RU" sz="8000" b="0" dirty="0" err="1">
                <a:latin typeface="Times New Roman" pitchFamily="18" charset="0"/>
                <a:cs typeface="Times New Roman" pitchFamily="18" charset="0"/>
              </a:rPr>
              <a:t>келіскен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жалақыны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алады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Бірақ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олар</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айына</a:t>
            </a:r>
            <a:r>
              <a:rPr lang="ru-RU" sz="8000" b="0" dirty="0">
                <a:latin typeface="Times New Roman" pitchFamily="18" charset="0"/>
                <a:cs typeface="Times New Roman" pitchFamily="18" charset="0"/>
              </a:rPr>
              <a:t> кем </a:t>
            </a:r>
            <a:r>
              <a:rPr lang="ru-RU" sz="8000" b="0" dirty="0" err="1">
                <a:latin typeface="Times New Roman" pitchFamily="18" charset="0"/>
                <a:cs typeface="Times New Roman" pitchFamily="18" charset="0"/>
              </a:rPr>
              <a:t>дегенде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төменгі</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жалақы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алуға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тиіс</a:t>
            </a:r>
            <a:r>
              <a:rPr lang="ru-RU" sz="8000" b="0" dirty="0" smtClean="0">
                <a:latin typeface="Times New Roman" pitchFamily="18" charset="0"/>
                <a:cs typeface="Times New Roman" pitchFamily="18" charset="0"/>
              </a:rPr>
              <a:t>.</a:t>
            </a:r>
          </a:p>
          <a:p>
            <a:pPr algn="just"/>
            <a:r>
              <a:rPr lang="ru-RU" sz="8000" b="0" dirty="0">
                <a:latin typeface="Times New Roman" pitchFamily="18" charset="0"/>
                <a:cs typeface="Times New Roman" pitchFamily="18" charset="0"/>
              </a:rPr>
              <a:t> </a:t>
            </a:r>
            <a:r>
              <a:rPr lang="ru-RU" sz="8000" b="0" dirty="0" smtClean="0">
                <a:latin typeface="Times New Roman" pitchFamily="18" charset="0"/>
                <a:cs typeface="Times New Roman" pitchFamily="18" charset="0"/>
              </a:rPr>
              <a:t>       </a:t>
            </a:r>
            <a:r>
              <a:rPr lang="ru-RU" sz="8000" b="0" dirty="0">
                <a:latin typeface="Times New Roman" pitchFamily="18" charset="0"/>
                <a:cs typeface="Times New Roman" pitchFamily="18" charset="0"/>
              </a:rPr>
              <a:t>2022 </a:t>
            </a:r>
            <a:r>
              <a:rPr lang="ru-RU" sz="8000" b="0" dirty="0" err="1">
                <a:latin typeface="Times New Roman" pitchFamily="18" charset="0"/>
                <a:cs typeface="Times New Roman" pitchFamily="18" charset="0"/>
              </a:rPr>
              <a:t>жылы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оның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мөлшері</a:t>
            </a:r>
            <a:r>
              <a:rPr lang="ru-RU" sz="8000" b="0" dirty="0">
                <a:latin typeface="Times New Roman" pitchFamily="18" charset="0"/>
                <a:cs typeface="Times New Roman" pitchFamily="18" charset="0"/>
              </a:rPr>
              <a:t> 60 000 </a:t>
            </a:r>
            <a:r>
              <a:rPr lang="ru-RU" sz="8000" b="0" dirty="0" err="1">
                <a:latin typeface="Times New Roman" pitchFamily="18" charset="0"/>
                <a:cs typeface="Times New Roman" pitchFamily="18" charset="0"/>
              </a:rPr>
              <a:t>теңгеге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тең</a:t>
            </a:r>
            <a:r>
              <a:rPr lang="ru-RU" sz="8000" b="0" dirty="0">
                <a:latin typeface="Times New Roman" pitchFamily="18" charset="0"/>
                <a:cs typeface="Times New Roman" pitchFamily="18" charset="0"/>
              </a:rPr>
              <a:t>. 15 </a:t>
            </a:r>
            <a:r>
              <a:rPr lang="ru-RU" sz="8000" b="0" dirty="0" err="1">
                <a:latin typeface="Times New Roman" pitchFamily="18" charset="0"/>
                <a:cs typeface="Times New Roman" pitchFamily="18" charset="0"/>
              </a:rPr>
              <a:t>жастан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бастап</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балалардың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берушімен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еңбек</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келісімшартын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жасасуға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құқығы</a:t>
            </a:r>
            <a:r>
              <a:rPr lang="ru-RU" sz="8000" b="0" dirty="0">
                <a:latin typeface="Times New Roman" pitchFamily="18" charset="0"/>
                <a:cs typeface="Times New Roman" pitchFamily="18" charset="0"/>
              </a:rPr>
              <a:t> бар. </a:t>
            </a:r>
            <a:r>
              <a:rPr lang="ru-RU" sz="8000" b="0" dirty="0" err="1">
                <a:latin typeface="Times New Roman" pitchFamily="18" charset="0"/>
                <a:cs typeface="Times New Roman" pitchFamily="18" charset="0"/>
              </a:rPr>
              <a:t>Оған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ата-ана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немесе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баланың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қамқоршысы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асырап</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алушысы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қол</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қоюы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тиіс</a:t>
            </a:r>
            <a:r>
              <a:rPr lang="ru-RU" sz="8000" b="0" dirty="0">
                <a:latin typeface="Times New Roman" pitchFamily="18" charset="0"/>
                <a:cs typeface="Times New Roman" pitchFamily="18" charset="0"/>
              </a:rPr>
              <a:t>. 16 </a:t>
            </a:r>
            <a:r>
              <a:rPr lang="ru-RU" sz="8000" b="0" dirty="0" err="1">
                <a:latin typeface="Times New Roman" pitchFamily="18" charset="0"/>
                <a:cs typeface="Times New Roman" pitchFamily="18" charset="0"/>
              </a:rPr>
              <a:t>жастағы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жасөспірімдер</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ата-ана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қолынсыз</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келісімшарт</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бекіте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алады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Әйтсе</a:t>
            </a:r>
            <a:r>
              <a:rPr lang="ru-RU" sz="8000" b="0" dirty="0">
                <a:latin typeface="Times New Roman" pitchFamily="18" charset="0"/>
                <a:cs typeface="Times New Roman" pitchFamily="18" charset="0"/>
              </a:rPr>
              <a:t> де, </a:t>
            </a:r>
            <a:r>
              <a:rPr lang="ru-RU" sz="8000" b="0" dirty="0" err="1">
                <a:latin typeface="Times New Roman" pitchFamily="18" charset="0"/>
                <a:cs typeface="Times New Roman" pitchFamily="18" charset="0"/>
              </a:rPr>
              <a:t>бұл</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жаста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ауыр</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жұмыспен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денсаулық</a:t>
            </a:r>
            <a:r>
              <a:rPr lang="ru-RU" sz="8000" b="0" dirty="0">
                <a:latin typeface="Times New Roman" pitchFamily="18" charset="0"/>
                <a:cs typeface="Times New Roman" pitchFamily="18" charset="0"/>
              </a:rPr>
              <a:t> пен </a:t>
            </a:r>
            <a:r>
              <a:rPr lang="ru-RU" sz="8000" b="0" dirty="0" err="1">
                <a:latin typeface="Times New Roman" pitchFamily="18" charset="0"/>
                <a:cs typeface="Times New Roman" pitchFamily="18" charset="0"/>
              </a:rPr>
              <a:t>рухани</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дамуына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қауіпті</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және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зиян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ортада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істеуге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тыйым</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салынған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Сондай-ақ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бұл</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жаста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берушінің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меншігін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күзететін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толық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материалдық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жауапкершілігі</a:t>
            </a:r>
            <a:r>
              <a:rPr lang="ru-RU" sz="8000" b="0" dirty="0">
                <a:latin typeface="Times New Roman" pitchFamily="18" charset="0"/>
                <a:cs typeface="Times New Roman" pitchFamily="18" charset="0"/>
              </a:rPr>
              <a:t> бар </a:t>
            </a:r>
            <a:r>
              <a:rPr lang="ru-RU" sz="8000" b="0" dirty="0" err="1">
                <a:latin typeface="Times New Roman" pitchFamily="18" charset="0"/>
                <a:cs typeface="Times New Roman" pitchFamily="18" charset="0"/>
              </a:rPr>
              <a:t>лауазымдарда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істеуге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болмайды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Егер</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беруші</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келісімшарт</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жасаспаса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айыппұл</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салынады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Мұндай</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жағдайда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ең</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алдымен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еңбек</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инспекциясы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органдарына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жүгінген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жөн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Кәмелкетке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толмағандар</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жұмысқа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уақытша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жарамсыздыққа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байланысты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демалыс</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және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өтемақы</a:t>
            </a:r>
            <a:r>
              <a:rPr lang="ru-RU" sz="8000" b="0" dirty="0">
                <a:latin typeface="Times New Roman" pitchFamily="18" charset="0"/>
                <a:cs typeface="Times New Roman" pitchFamily="18" charset="0"/>
              </a:rPr>
              <a:t> да ала </a:t>
            </a:r>
            <a:r>
              <a:rPr lang="ru-RU" sz="8000" b="0" dirty="0" err="1">
                <a:latin typeface="Times New Roman" pitchFamily="18" charset="0"/>
                <a:cs typeface="Times New Roman" pitchFamily="18" charset="0"/>
              </a:rPr>
              <a:t>алады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Бұл</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үшін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дәрігерден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алынған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еңбекке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уақытша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жарамсыздық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парағын</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ұсынса</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болғаны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Өтемақы</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мөлшері</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барлық</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қызметкерге</a:t>
            </a:r>
            <a:r>
              <a:rPr lang="ru-RU" sz="8000" b="0" dirty="0">
                <a:latin typeface="Times New Roman" pitchFamily="18" charset="0"/>
                <a:cs typeface="Times New Roman" pitchFamily="18" charset="0"/>
              </a:rPr>
              <a:t> </a:t>
            </a:r>
            <a:r>
              <a:rPr lang="ru-RU" sz="8000" b="0" dirty="0" err="1">
                <a:latin typeface="Times New Roman" pitchFamily="18" charset="0"/>
                <a:cs typeface="Times New Roman" pitchFamily="18" charset="0"/>
              </a:rPr>
              <a:t>бірдей</a:t>
            </a:r>
            <a:r>
              <a:rPr lang="ru-RU" sz="8000" b="0" dirty="0">
                <a:latin typeface="Times New Roman" pitchFamily="18" charset="0"/>
                <a:cs typeface="Times New Roman" pitchFamily="18" charset="0"/>
              </a:rPr>
              <a:t> </a:t>
            </a:r>
            <a:r>
              <a:rPr lang="ru-RU" sz="8000" b="0" dirty="0" err="1" smtClean="0">
                <a:latin typeface="Times New Roman" pitchFamily="18" charset="0"/>
                <a:cs typeface="Times New Roman" pitchFamily="18" charset="0"/>
              </a:rPr>
              <a:t>заңдылықпен</a:t>
            </a:r>
            <a:r>
              <a:rPr lang="ru-RU" sz="8000" b="0" dirty="0">
                <a:latin typeface="Times New Roman" pitchFamily="18" charset="0"/>
                <a:cs typeface="Times New Roman" pitchFamily="18" charset="0"/>
              </a:rPr>
              <a:t> </a:t>
            </a:r>
            <a:r>
              <a:rPr lang="ru-RU" sz="8000" b="0" dirty="0" err="1" smtClean="0">
                <a:latin typeface="Times New Roman" pitchFamily="18" charset="0"/>
                <a:cs typeface="Times New Roman" pitchFamily="18" charset="0"/>
              </a:rPr>
              <a:t>есептеледі</a:t>
            </a:r>
            <a:r>
              <a:rPr lang="ru-RU" sz="8000" b="0" dirty="0">
                <a:latin typeface="Times New Roman" pitchFamily="18" charset="0"/>
                <a:cs typeface="Times New Roman" pitchFamily="18" charset="0"/>
              </a:rPr>
              <a:t>.</a:t>
            </a:r>
            <a:r>
              <a:rPr lang="ru-RU" sz="8000" b="0" dirty="0">
                <a:latin typeface="Times New Roman" pitchFamily="18" charset="0"/>
                <a:cs typeface="Times New Roman" pitchFamily="18" charset="0"/>
              </a:rPr>
              <a:t/>
            </a:r>
            <a:br>
              <a:rPr lang="ru-RU" sz="8000" b="0" dirty="0">
                <a:latin typeface="Times New Roman" pitchFamily="18" charset="0"/>
                <a:cs typeface="Times New Roman" pitchFamily="18" charset="0"/>
              </a:rPr>
            </a:br>
            <a:endParaRPr lang="ru-RU" sz="8000" b="0" dirty="0">
              <a:latin typeface="Times New Roman" pitchFamily="18" charset="0"/>
              <a:cs typeface="Times New Roman" pitchFamily="18" charset="0"/>
            </a:endParaRPr>
          </a:p>
        </p:txBody>
      </p:sp>
    </p:spTree>
    <p:extLst>
      <p:ext uri="{BB962C8B-B14F-4D97-AF65-F5344CB8AC3E}">
        <p14:creationId xmlns:p14="http://schemas.microsoft.com/office/powerpoint/2010/main" val="373389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29600" cy="4525963"/>
          </a:xfrm>
        </p:spPr>
        <p:txBody>
          <a:bodyPr>
            <a:normAutofit/>
          </a:bodyPr>
          <a:lstStyle/>
          <a:p>
            <a:pPr algn="ctr"/>
            <a:r>
              <a:rPr lang="ru-RU" sz="2800" dirty="0">
                <a:solidFill>
                  <a:srgbClr val="FF0000"/>
                </a:solidFill>
                <a:latin typeface="Times New Roman" pitchFamily="18" charset="0"/>
                <a:cs typeface="Times New Roman" pitchFamily="18" charset="0"/>
              </a:rPr>
              <a:t>БАЛА ЖҰМЫСТАН БАС ТАРТА АЛА МА? </a:t>
            </a:r>
            <a:endParaRPr lang="ru-RU" sz="2800" dirty="0" smtClean="0">
              <a:solidFill>
                <a:srgbClr val="FF0000"/>
              </a:solidFill>
              <a:latin typeface="Times New Roman" pitchFamily="18" charset="0"/>
              <a:cs typeface="Times New Roman" pitchFamily="18" charset="0"/>
            </a:endParaRPr>
          </a:p>
          <a:p>
            <a:pPr algn="just"/>
            <a:r>
              <a:rPr lang="ru-RU" sz="1800" b="0" dirty="0" smtClean="0">
                <a:latin typeface="Times New Roman" pitchFamily="18" charset="0"/>
                <a:cs typeface="Times New Roman" pitchFamily="18" charset="0"/>
              </a:rPr>
              <a:t>      Кей </a:t>
            </a:r>
            <a:r>
              <a:rPr lang="ru-RU" sz="1800" b="0" dirty="0" err="1">
                <a:latin typeface="Times New Roman" pitchFamily="18" charset="0"/>
                <a:cs typeface="Times New Roman" pitchFamily="18" charset="0"/>
              </a:rPr>
              <a:t>жағдайда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ата-аналар</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қандай</a:t>
            </a:r>
            <a:r>
              <a:rPr lang="ru-RU" sz="1800" b="0" dirty="0">
                <a:latin typeface="Times New Roman" pitchFamily="18" charset="0"/>
                <a:cs typeface="Times New Roman" pitchFamily="18" charset="0"/>
              </a:rPr>
              <a:t> да </a:t>
            </a:r>
            <a:r>
              <a:rPr lang="ru-RU" sz="1800" b="0" dirty="0" err="1">
                <a:latin typeface="Times New Roman" pitchFamily="18" charset="0"/>
                <a:cs typeface="Times New Roman" pitchFamily="18" charset="0"/>
              </a:rPr>
              <a:t>бір</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себеппен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баланы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өз</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қалауынсыз</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жұмыс</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істеуге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мәжбүрлеп</a:t>
            </a:r>
            <a:r>
              <a:rPr lang="ru-RU" sz="1800" b="0" dirty="0">
                <a:latin typeface="Times New Roman" pitchFamily="18" charset="0"/>
                <a:cs typeface="Times New Roman" pitchFamily="18" charset="0"/>
              </a:rPr>
              <a:t> те </a:t>
            </a:r>
            <a:r>
              <a:rPr lang="ru-RU" sz="1800" b="0" dirty="0" err="1">
                <a:latin typeface="Times New Roman" pitchFamily="18" charset="0"/>
                <a:cs typeface="Times New Roman" pitchFamily="18" charset="0"/>
              </a:rPr>
              <a:t>жатады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Тәрбие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тәсілі</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болсын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жеке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отбасылық</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кәсіпке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көмектесу</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болсын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өзі</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қаламаса</a:t>
            </a:r>
            <a:r>
              <a:rPr lang="ru-RU" sz="1800" b="0" dirty="0">
                <a:latin typeface="Times New Roman" pitchFamily="18" charset="0"/>
                <a:cs typeface="Times New Roman" pitchFamily="18" charset="0"/>
              </a:rPr>
              <a:t>, бала </a:t>
            </a:r>
            <a:r>
              <a:rPr lang="ru-RU" sz="1800" b="0" dirty="0" err="1">
                <a:latin typeface="Times New Roman" pitchFamily="18" charset="0"/>
                <a:cs typeface="Times New Roman" pitchFamily="18" charset="0"/>
              </a:rPr>
              <a:t>жұмысты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істеуден</a:t>
            </a:r>
            <a:r>
              <a:rPr lang="ru-RU" sz="1800" b="0" dirty="0">
                <a:latin typeface="Times New Roman" pitchFamily="18" charset="0"/>
                <a:cs typeface="Times New Roman" pitchFamily="18" charset="0"/>
              </a:rPr>
              <a:t> бас </a:t>
            </a:r>
            <a:r>
              <a:rPr lang="ru-RU" sz="1800" b="0" dirty="0" err="1">
                <a:latin typeface="Times New Roman" pitchFamily="18" charset="0"/>
                <a:cs typeface="Times New Roman" pitchFamily="18" charset="0"/>
              </a:rPr>
              <a:t>тартуға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құқылы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Егер</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дұрыс</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және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заңды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түрде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әрекет</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еспесеңіз</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баланы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еңбек</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етуге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табыс</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табуға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үйретемін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деп</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денсаулығына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зақым</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келтіріп</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болашағына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балта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шауып</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ақшаға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құнықтырып</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алуыңыз</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әбден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мүмкін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Еңбек</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тәрбиесі</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баланың</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Отанға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адамдарға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достарға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деген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сүйіспеншілікпен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үлкен-кішіге</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сыйластықпен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қарауға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адамгершілігін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жоғалтпауға</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тәрбиелеумен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бойындағы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қабілет-қарымын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шыңдаумен</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ұласуы</a:t>
            </a:r>
            <a:r>
              <a:rPr lang="ru-RU" sz="1800" b="0" dirty="0">
                <a:latin typeface="Times New Roman" pitchFamily="18" charset="0"/>
                <a:cs typeface="Times New Roman" pitchFamily="18" charset="0"/>
              </a:rPr>
              <a:t> </a:t>
            </a:r>
            <a:r>
              <a:rPr lang="ru-RU" sz="1800" b="0" dirty="0" err="1">
                <a:latin typeface="Times New Roman" pitchFamily="18" charset="0"/>
                <a:cs typeface="Times New Roman" pitchFamily="18" charset="0"/>
              </a:rPr>
              <a:t>тиіс</a:t>
            </a:r>
            <a:r>
              <a:rPr lang="ru-RU" sz="1800" b="0" dirty="0">
                <a:latin typeface="Times New Roman" pitchFamily="18" charset="0"/>
                <a:cs typeface="Times New Roman" pitchFamily="18" charset="0"/>
              </a:rPr>
              <a:t>.</a:t>
            </a:r>
            <a:r>
              <a:rPr lang="ru-RU" sz="1800" b="0" dirty="0">
                <a:latin typeface="Times New Roman" pitchFamily="18" charset="0"/>
                <a:cs typeface="Times New Roman" pitchFamily="18" charset="0"/>
              </a:rPr>
              <a:t/>
            </a:r>
            <a:br>
              <a:rPr lang="ru-RU" sz="1800" b="0" dirty="0">
                <a:latin typeface="Times New Roman" pitchFamily="18" charset="0"/>
                <a:cs typeface="Times New Roman" pitchFamily="18" charset="0"/>
              </a:rPr>
            </a:br>
            <a:r>
              <a:rPr lang="ru-RU" sz="1800" b="0" dirty="0">
                <a:latin typeface="Times New Roman" pitchFamily="18" charset="0"/>
                <a:cs typeface="Times New Roman" pitchFamily="18" charset="0"/>
              </a:rPr>
              <a:t/>
            </a:r>
            <a:br>
              <a:rPr lang="ru-RU" sz="1800" b="0" dirty="0">
                <a:latin typeface="Times New Roman" pitchFamily="18" charset="0"/>
                <a:cs typeface="Times New Roman" pitchFamily="18" charset="0"/>
              </a:rPr>
            </a:br>
            <a:endParaRPr lang="ru-RU"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3823006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TotalTime>
  <Words>558</Words>
  <Application>Microsoft Office PowerPoint</Application>
  <PresentationFormat>Экран (4:3)</PresentationFormat>
  <Paragraphs>18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Углы</vt:lpstr>
      <vt:lpstr>Кәмелетке толмаған балалар қандай жұмыс істей алады?  </vt:lpstr>
      <vt:lpstr>Презентация PowerPoint</vt:lpstr>
      <vt:lpstr> ҚАНДАЙ ЖҰМЫС ІСТЕЙ АЛАДЫ?        Баланы бағып-қағу – ата-ананың міндеті. Ал, егер жеткіншек жұмыс істеуге ұмтылса, өзінің дамуы, қоғамға сіңісуі үшін қолынан келгенді істеуіне көмектессеңіз болады. Ең алдымен бала еңбегіне қатысты заңнамалық шарттармен танысып шығыңыз. Екінші кезекте баламен бірге оған қосымша табыс табуға болатын нұсқаларды жазыңыздар. Баланың қабілетін, мінезі мен жасын ескеріңіз. Сосын олардың ішінен балаңыздың істей алатын, икемі, қызығушылығы бар жұмысын таңдайсыздар. Балалар циркте, театрда, концерттер мен кинода әртіс болып жұмыс істей алады. Тек баланың денсаулығы мен адамгершілік дамуына залал келмеуі тиіс. Ал денсаулығына зақым келмейтін басқа салаларда бала оқудан бос уақытта ақша табуы үшін 14-ке толған болуы міндетті.  *16 жастан асса, Жұмыспен қамту орталығына, еңбек биржаларына жүгінуге болады. Жасөспірім біліктілігін арттыру, жаңа мамандық алу, кәсіпкерлік негіздерін оқу және жұмысқа орналасу үшін жастарға арналған бағдарламаларға қатыса алады. Сонымен бірге кәсіби дайындықты, жұмыс өтілін қажет етпейтін қоғамдық жұмыс, аула сыпырушы, әлеуметтік қызметкер, промоутер, актер-аниматор, т.с.с. ретінде ақша таба алады. Кәмелетке толмағандар 22:00-ден 06:00-ге дейін жұмыс істей алмайды.  *14-16 жас аралығындағы балаларға аптасына 24 сағат, 16 жастан бастап кәмелетке толғанға дейін аптасына 36 сағат жұмыс істеуге рұқсат.  *18-ге толмаған балаларға жоспардан тыс қосымша жұмыстарды жүктеуге, жыл сайынғы еңбек демалысынан шақырып алуға және вахталық әдіспен жіберуге болмайды.  </vt:lpstr>
      <vt:lpstr>*14-16 жас аралығындағы балаларға аптасына 24 сағат, 16 жастан бастап кәмелетке толғанға дейін аптасына 36 сағат жұмыс істеуге рұқсат.  *18-ге толмаған балаларға жоспардан тыс қосымша жұмыстарды жүктеуге, жыл сайынғы еңбек демалысынан шақырып алуға және вахталық әдіспен жіберуге болмайды.  </vt:lpstr>
      <vt:lpstr>Презентация PowerPoint</vt:lpstr>
      <vt:lpstr>Кәмелетке толмағандарға материалдық жауапкершілігі бар лауазымда (мысалы, кассир немесе қойма қызметкері) және зиянды әрі қауіпті жұмыста, вахталық әдіспен жұмыс істеуге болмайды. Кәмелеттік жасқа толмаған қазақстандықтарға 4,1 келіден ауыр заттарды көтеру және тасу жағдайында жұмыс істеуге болмайды</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Кәмелетке толмаған балалар қандай жұмыс істей алады?  </dc:title>
  <dc:creator>13</dc:creator>
  <cp:lastModifiedBy>13</cp:lastModifiedBy>
  <cp:revision>3</cp:revision>
  <dcterms:created xsi:type="dcterms:W3CDTF">2024-04-08T12:13:25Z</dcterms:created>
  <dcterms:modified xsi:type="dcterms:W3CDTF">2024-04-08T12:35:01Z</dcterms:modified>
</cp:coreProperties>
</file>