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bookmarkIdSeed="13">
  <p:sldMasterIdLst>
    <p:sldMasterId id="2147483876" r:id="rId1"/>
  </p:sldMasterIdLst>
  <p:notesMasterIdLst>
    <p:notesMasterId r:id="rId2"/>
  </p:notesMasterIdLst>
  <p:sldIdLst>
    <p:sldId id="592" r:id="rId3"/>
    <p:sldId id="495" r:id="rId4"/>
    <p:sldId id="597" r:id="rId5"/>
    <p:sldId id="578" r:id="rId6"/>
    <p:sldId id="582" r:id="rId7"/>
    <p:sldId id="583" r:id="rId8"/>
    <p:sldId id="584" r:id="rId9"/>
    <p:sldId id="660" r:id="rId10"/>
    <p:sldId id="586" r:id="rId11"/>
    <p:sldId id="601" r:id="rId12"/>
    <p:sldId id="658" r:id="rId13"/>
    <p:sldId id="599" r:id="rId14"/>
    <p:sldId id="600" r:id="rId15"/>
    <p:sldId id="602" r:id="rId16"/>
    <p:sldId id="603" r:id="rId17"/>
    <p:sldId id="604" r:id="rId18"/>
    <p:sldId id="605" r:id="rId19"/>
    <p:sldId id="634" r:id="rId20"/>
    <p:sldId id="661" r:id="rId21"/>
    <p:sldId id="664" r:id="rId22"/>
    <p:sldId id="663" r:id="rId23"/>
    <p:sldId id="665" r:id="rId24"/>
    <p:sldId id="666" r:id="rId25"/>
    <p:sldId id="606" r:id="rId26"/>
    <p:sldId id="607" r:id="rId27"/>
    <p:sldId id="608" r:id="rId28"/>
    <p:sldId id="609" r:id="rId29"/>
    <p:sldId id="610" r:id="rId30"/>
    <p:sldId id="648" r:id="rId31"/>
    <p:sldId id="611" r:id="rId32"/>
    <p:sldId id="650" r:id="rId33"/>
    <p:sldId id="613" r:id="rId34"/>
    <p:sldId id="615" r:id="rId35"/>
    <p:sldId id="616" r:id="rId36"/>
    <p:sldId id="614" r:id="rId37"/>
    <p:sldId id="617" r:id="rId38"/>
    <p:sldId id="649" r:id="rId39"/>
    <p:sldId id="651" r:id="rId40"/>
    <p:sldId id="635" r:id="rId41"/>
    <p:sldId id="636" r:id="rId42"/>
    <p:sldId id="637" r:id="rId43"/>
    <p:sldId id="638" r:id="rId44"/>
    <p:sldId id="639" r:id="rId45"/>
    <p:sldId id="640" r:id="rId46"/>
    <p:sldId id="641" r:id="rId47"/>
    <p:sldId id="642" r:id="rId48"/>
    <p:sldId id="643" r:id="rId49"/>
    <p:sldId id="644" r:id="rId50"/>
    <p:sldId id="645" r:id="rId51"/>
    <p:sldId id="646" r:id="rId52"/>
    <p:sldId id="647" r:id="rId53"/>
    <p:sldId id="618" r:id="rId54"/>
    <p:sldId id="619" r:id="rId55"/>
    <p:sldId id="620" r:id="rId56"/>
    <p:sldId id="587" r:id="rId57"/>
    <p:sldId id="621" r:id="rId58"/>
    <p:sldId id="622" r:id="rId59"/>
    <p:sldId id="657" r:id="rId60"/>
    <p:sldId id="624" r:id="rId61"/>
    <p:sldId id="625" r:id="rId62"/>
    <p:sldId id="626" r:id="rId63"/>
    <p:sldId id="627" r:id="rId64"/>
    <p:sldId id="656" r:id="rId65"/>
    <p:sldId id="628" r:id="rId66"/>
    <p:sldId id="629" r:id="rId67"/>
    <p:sldId id="654" r:id="rId68"/>
    <p:sldId id="667" r:id="rId69"/>
  </p:sldIdLst>
  <p:sldSz cx="9144000" cy="6858000" type="screen4x3"/>
  <p:notesSz cx="6742113" cy="9872663"/>
  <p:custDataLst>
    <p:tags r:id="rId7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88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slide" Target="slides/slide34.xml" /><Relationship Id="rId37" Type="http://schemas.openxmlformats.org/officeDocument/2006/relationships/slide" Target="slides/slide35.xml" /><Relationship Id="rId38" Type="http://schemas.openxmlformats.org/officeDocument/2006/relationships/slide" Target="slides/slide36.xml" /><Relationship Id="rId39" Type="http://schemas.openxmlformats.org/officeDocument/2006/relationships/slide" Target="slides/slide37.xml" /><Relationship Id="rId4" Type="http://schemas.openxmlformats.org/officeDocument/2006/relationships/slide" Target="slides/slide2.xml" /><Relationship Id="rId40" Type="http://schemas.openxmlformats.org/officeDocument/2006/relationships/slide" Target="slides/slide38.xml" /><Relationship Id="rId41" Type="http://schemas.openxmlformats.org/officeDocument/2006/relationships/slide" Target="slides/slide39.xml" /><Relationship Id="rId42" Type="http://schemas.openxmlformats.org/officeDocument/2006/relationships/slide" Target="slides/slide40.xml" /><Relationship Id="rId43" Type="http://schemas.openxmlformats.org/officeDocument/2006/relationships/slide" Target="slides/slide41.xml" /><Relationship Id="rId44" Type="http://schemas.openxmlformats.org/officeDocument/2006/relationships/slide" Target="slides/slide42.xml" /><Relationship Id="rId45" Type="http://schemas.openxmlformats.org/officeDocument/2006/relationships/slide" Target="slides/slide43.xml" /><Relationship Id="rId46" Type="http://schemas.openxmlformats.org/officeDocument/2006/relationships/slide" Target="slides/slide44.xml" /><Relationship Id="rId47" Type="http://schemas.openxmlformats.org/officeDocument/2006/relationships/slide" Target="slides/slide45.xml" /><Relationship Id="rId48" Type="http://schemas.openxmlformats.org/officeDocument/2006/relationships/slide" Target="slides/slide46.xml" /><Relationship Id="rId49" Type="http://schemas.openxmlformats.org/officeDocument/2006/relationships/slide" Target="slides/slide47.xml" /><Relationship Id="rId5" Type="http://schemas.openxmlformats.org/officeDocument/2006/relationships/slide" Target="slides/slide3.xml" /><Relationship Id="rId50" Type="http://schemas.openxmlformats.org/officeDocument/2006/relationships/slide" Target="slides/slide48.xml" /><Relationship Id="rId51" Type="http://schemas.openxmlformats.org/officeDocument/2006/relationships/slide" Target="slides/slide49.xml" /><Relationship Id="rId52" Type="http://schemas.openxmlformats.org/officeDocument/2006/relationships/slide" Target="slides/slide50.xml" /><Relationship Id="rId53" Type="http://schemas.openxmlformats.org/officeDocument/2006/relationships/slide" Target="slides/slide51.xml" /><Relationship Id="rId54" Type="http://schemas.openxmlformats.org/officeDocument/2006/relationships/slide" Target="slides/slide52.xml" /><Relationship Id="rId55" Type="http://schemas.openxmlformats.org/officeDocument/2006/relationships/slide" Target="slides/slide53.xml" /><Relationship Id="rId56" Type="http://schemas.openxmlformats.org/officeDocument/2006/relationships/slide" Target="slides/slide54.xml" /><Relationship Id="rId57" Type="http://schemas.openxmlformats.org/officeDocument/2006/relationships/slide" Target="slides/slide55.xml" /><Relationship Id="rId58" Type="http://schemas.openxmlformats.org/officeDocument/2006/relationships/slide" Target="slides/slide56.xml" /><Relationship Id="rId59" Type="http://schemas.openxmlformats.org/officeDocument/2006/relationships/slide" Target="slides/slide57.xml" /><Relationship Id="rId6" Type="http://schemas.openxmlformats.org/officeDocument/2006/relationships/slide" Target="slides/slide4.xml" /><Relationship Id="rId60" Type="http://schemas.openxmlformats.org/officeDocument/2006/relationships/slide" Target="slides/slide58.xml" /><Relationship Id="rId61" Type="http://schemas.openxmlformats.org/officeDocument/2006/relationships/slide" Target="slides/slide59.xml" /><Relationship Id="rId62" Type="http://schemas.openxmlformats.org/officeDocument/2006/relationships/slide" Target="slides/slide60.xml" /><Relationship Id="rId63" Type="http://schemas.openxmlformats.org/officeDocument/2006/relationships/slide" Target="slides/slide61.xml" /><Relationship Id="rId64" Type="http://schemas.openxmlformats.org/officeDocument/2006/relationships/slide" Target="slides/slide62.xml" /><Relationship Id="rId65" Type="http://schemas.openxmlformats.org/officeDocument/2006/relationships/slide" Target="slides/slide63.xml" /><Relationship Id="rId66" Type="http://schemas.openxmlformats.org/officeDocument/2006/relationships/slide" Target="slides/slide64.xml" /><Relationship Id="rId67" Type="http://schemas.openxmlformats.org/officeDocument/2006/relationships/slide" Target="slides/slide65.xml" /><Relationship Id="rId68" Type="http://schemas.openxmlformats.org/officeDocument/2006/relationships/slide" Target="slides/slide66.xml" /><Relationship Id="rId69" Type="http://schemas.openxmlformats.org/officeDocument/2006/relationships/slide" Target="slides/slide67.xml" /><Relationship Id="rId7" Type="http://schemas.openxmlformats.org/officeDocument/2006/relationships/slide" Target="slides/slide5.xml" /><Relationship Id="rId70" Type="http://schemas.openxmlformats.org/officeDocument/2006/relationships/tags" Target="tags/tag1.xml" /><Relationship Id="rId71" Type="http://schemas.openxmlformats.org/officeDocument/2006/relationships/presProps" Target="presProps.xml" /><Relationship Id="rId72" Type="http://schemas.openxmlformats.org/officeDocument/2006/relationships/viewProps" Target="viewProps.xml" /><Relationship Id="rId73" Type="http://schemas.openxmlformats.org/officeDocument/2006/relationships/theme" Target="theme/theme1.xml" /><Relationship Id="rId74" Type="http://schemas.openxmlformats.org/officeDocument/2006/relationships/tableStyles" Target="tableStyles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DCC2C-CFBC-43C3-B9DB-DA94C2F90B65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1F530-CB2E-43AE-8F0F-8D2984AB2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724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D77F-FC92-4152-A28C-CBB8935A7309}" type="datetime1">
              <a:rPr lang="ru-RU" smtClean="0"/>
              <a:t>10.03.2020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2F54-2C54-4C41-99AD-ED1C461A8934}" type="datetime1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12B8E-F65F-41BC-9CAF-FC8C1B83691B}" type="datetime1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33D0-E6F3-4616-937A-41AD94AC2395}" type="datetime1">
              <a:rPr lang="ru-RU" smtClean="0"/>
              <a:t>10.03.2020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842D-D370-4B9A-BD9A-81C168884A80}" type="datetime1">
              <a:rPr lang="ru-RU" smtClean="0"/>
              <a:t>10.03.2020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7148-FC54-45F4-B59A-102D64F2132F}" type="datetime1">
              <a:rPr lang="ru-RU" smtClean="0"/>
              <a:t>10.03.2020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F30F-4B9D-4D5D-B908-08DB56577FA5}" type="datetime1">
              <a:rPr lang="ru-RU" smtClean="0"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E4BC-07F4-41F9-906F-4E8FDA9265A2}" type="datetime1">
              <a:rPr lang="ru-RU" smtClean="0"/>
              <a:t>10.03.2020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7306-3E46-42B4-844F-9B45F46670F0}" type="datetime1">
              <a:rPr lang="ru-RU" smtClean="0"/>
              <a:t>10.03.2020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D251-A9EF-4269-984A-27B2E6567E3D}" type="datetime1">
              <a:rPr lang="ru-RU" smtClean="0"/>
              <a:t>10.03.2020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9EBF-C357-42A2-96FB-C356EAFA3EB1}" type="datetime1">
              <a:rPr lang="ru-RU" smtClean="0"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55F97A-8E13-46D0-BB71-4F8C5DEA5444}" type="datetime1">
              <a:rPr lang="ru-RU" smtClean="0"/>
              <a:t>10.03.2020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0E2600E-97F8-4496-A86A-FC328709270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/>
  <p:timing/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4.jpeg" /><Relationship Id="rId3" Type="http://schemas.openxmlformats.org/officeDocument/2006/relationships/image" Target="../media/image5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6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7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8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9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0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1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1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3.jpeg" /><Relationship Id="rId3" Type="http://schemas.openxmlformats.org/officeDocument/2006/relationships/image" Target="../media/image14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5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Relationship Id="rId3" Type="http://schemas.openxmlformats.org/officeDocument/2006/relationships/image" Target="../media/image16.jpeg" /><Relationship Id="rId4" Type="http://schemas.openxmlformats.org/officeDocument/2006/relationships/image" Target="../media/image17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8.jpeg" /><Relationship Id="rId3" Type="http://schemas.openxmlformats.org/officeDocument/2006/relationships/image" Target="../media/image19.jpeg" /></Relationships>
</file>

<file path=ppt/slides/_rels/slide5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12.jpeg" /></Relationships>
</file>

<file path=ppt/slides/_rels/slide6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6.jpeg" /></Relationships>
</file>

<file path=ppt/slides/_rels/slide6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49694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Учебно-методический центр развития образования Карагандинской области</a:t>
            </a:r>
          </a:p>
          <a:p>
            <a:pPr algn="just"/>
            <a:endParaRPr lang="ru-RU" sz="1600" b="1" i="1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b="1" i="1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b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Аттестация </a:t>
            </a:r>
            <a:r>
              <a:rPr lang="ru-RU" sz="3600" b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педагогических работников </a:t>
            </a:r>
            <a:r>
              <a:rPr lang="ru-RU" sz="3600" b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приравненных к ним лиц в </a:t>
            </a:r>
            <a:r>
              <a:rPr lang="ru-RU" sz="3600" b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2020 году </a:t>
            </a:r>
          </a:p>
          <a:p>
            <a:pPr algn="ctr"/>
            <a:r>
              <a:rPr lang="ru-RU" sz="280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00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занимающих должности в организациях образования, реализующих общеобразовательные учебные программы начального, основного среднего и общего среднего образования и специальные учебные программы</a:t>
            </a:r>
            <a:r>
              <a:rPr lang="ru-RU" sz="200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280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Караганда 2020 год</a:t>
            </a:r>
            <a:endParaRPr lang="ru-RU" sz="280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90550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196752"/>
          </a:xfrm>
        </p:spPr>
        <p:txBody>
          <a:bodyPr/>
          <a:lstStyle/>
          <a:p>
            <a:pPr algn="ctr"/>
            <a:r>
              <a:rPr lang="ru-RU" smtClean="0"/>
              <a:t>Этапы аттестации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27984" y="1124744"/>
            <a:ext cx="4563616" cy="519985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/>
              <a:t>   </a:t>
            </a:r>
            <a:r>
              <a:rPr lang="ru-RU" smtClean="0"/>
              <a:t> </a:t>
            </a:r>
            <a:r>
              <a:rPr lang="ru-RU"/>
              <a:t>46. Очередная и досрочная аттестация аттестуемых на присвоение (подтверждение) квалификационных категорий осуществляется в два этапа:</a:t>
            </a:r>
          </a:p>
          <a:p>
            <a:pPr marL="0" indent="0" algn="just">
              <a:buNone/>
            </a:pPr>
            <a:r>
              <a:rPr lang="ru-RU" smtClean="0"/>
              <a:t>1) </a:t>
            </a:r>
            <a:r>
              <a:rPr lang="ru-RU" b="1" smtClean="0"/>
              <a:t>первый </a:t>
            </a:r>
            <a:r>
              <a:rPr lang="ru-RU" b="1"/>
              <a:t>этап </a:t>
            </a:r>
            <a:r>
              <a:rPr lang="ru-RU"/>
              <a:t>- национальное квалификационное тестирование</a:t>
            </a:r>
            <a:r>
              <a:rPr lang="ru-RU" smtClean="0"/>
              <a:t>;</a:t>
            </a:r>
          </a:p>
          <a:p>
            <a:pPr marL="0" indent="0" algn="just">
              <a:buNone/>
            </a:pPr>
            <a:r>
              <a:rPr lang="ru-RU" smtClean="0"/>
              <a:t> </a:t>
            </a:r>
            <a:r>
              <a:rPr lang="ru-RU"/>
              <a:t>2) </a:t>
            </a:r>
            <a:r>
              <a:rPr lang="ru-RU" b="1"/>
              <a:t>второй этап </a:t>
            </a:r>
            <a:r>
              <a:rPr lang="ru-RU"/>
              <a:t>- комплексное аналитическое обобщение итогов деятельности.</a:t>
            </a:r>
          </a:p>
          <a:p>
            <a:pPr marL="0" indent="0">
              <a:buNone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10</a:t>
            </a:fld>
            <a:endParaRPr lang="ru-RU"/>
          </a:p>
        </p:txBody>
      </p:sp>
      <p:pic>
        <p:nvPicPr>
          <p:cNvPr id="7173" name="Picture 5" descr="C:\Users\Gulmira 203\Desktop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1" y="1268760"/>
            <a:ext cx="3533167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D:\Аттестация педагогов\Материалы аттестации педагогов\Аттестация Лето 2018 года\Рабочие документы\Фото ЭС 3 июля 2018 года\IMG-20180703-WA001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797" y="4005064"/>
            <a:ext cx="3452192" cy="258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131606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mtClean="0"/>
              <a:t>Сроки, определенные для аттестации</a:t>
            </a:r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098322"/>
              </p:ext>
            </p:extLst>
          </p:nvPr>
        </p:nvGraphicFramePr>
        <p:xfrm>
          <a:off x="179512" y="1340769"/>
          <a:ext cx="8856984" cy="5678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0126"/>
                <a:gridCol w="2914108"/>
                <a:gridCol w="3372750"/>
              </a:tblGrid>
              <a:tr h="315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Сроки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Первая половина года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Вторая половина года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3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Прием заявлений для участия в аттестации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Сроки не определены (пункт 47)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Сроки не определены (пункт 47)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606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Прием заявлений для участия в НКТ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Не менее чем за 15 дней до начала проведения тестирования (пункты 49, 52)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Не менее чем за 15 дней до начала проведения тестирования (пункты 49, 52)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13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Сроки проведения НКТ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Январь-март (пункт 60)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Август-ноябрь (пункт 60)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5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Сроки поступления  портфолио в экспертные советы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До 15 мая (пункт 88)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До 15 ноября (пункт 88)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3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Завершение работы экспертных советов 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До 15 июня (пункт 92)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До 15 декабря (пункт 92)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5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Издание приказов о присвоении/подтверждении категории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Не позднее 15 июля (пункт 96)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Не позднее 25 декабря (пункт 96)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730429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mtClean="0"/>
              <a:t>Прием заявления на аттестаци</a:t>
            </a:r>
            <a:r>
              <a:rPr lang="ru-RU"/>
              <a:t>ю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87824" y="1196752"/>
            <a:ext cx="5976664" cy="54726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ru-RU" smtClean="0"/>
          </a:p>
          <a:p>
            <a:pPr marL="0" indent="0" algn="just">
              <a:buNone/>
            </a:pPr>
            <a:r>
              <a:rPr lang="ru-RU" sz="3300" smtClean="0"/>
              <a:t>47</a:t>
            </a:r>
            <a:r>
              <a:rPr lang="ru-RU" sz="3300"/>
              <a:t>. Аттестуемые для прохождения очередной аттестации (далее – аттестуемые на очередную аттестацию на присвоение (подтверждение) квалификационных категорий) </a:t>
            </a:r>
            <a:r>
              <a:rPr lang="ru-RU" sz="3300" b="1"/>
              <a:t>подают заявление в аттестационную комиссию соответствующего уровня:</a:t>
            </a:r>
            <a:r>
              <a:rPr lang="ru-RU" sz="3300"/>
              <a:t> отделы образования районов (городов), управлений образования, городов Нур-Султан, Алматы и Шымкент, государственные органы в течение года по форме согласно приложению </a:t>
            </a:r>
            <a:r>
              <a:rPr lang="en-US" sz="3300"/>
              <a:t>1 к настоящим Правилам.</a:t>
            </a:r>
            <a:endParaRPr lang="ru-RU" sz="3300"/>
          </a:p>
          <a:p>
            <a:pPr marL="0" indent="0" algn="just">
              <a:buNone/>
            </a:pPr>
            <a:r>
              <a:rPr lang="ru-RU" sz="3300"/>
              <a:t>	</a:t>
            </a:r>
            <a:r>
              <a:rPr lang="en-US" sz="3300" smtClean="0"/>
              <a:t> </a:t>
            </a:r>
            <a:endParaRPr lang="ru-RU" sz="3300" smtClean="0"/>
          </a:p>
          <a:p>
            <a:pPr marL="0" indent="0" algn="just">
              <a:buNone/>
            </a:pPr>
            <a:r>
              <a:rPr lang="ru-RU" sz="3300" i="1" smtClean="0"/>
              <a:t>При </a:t>
            </a:r>
            <a:r>
              <a:rPr lang="ru-RU" sz="3300" i="1"/>
              <a:t>подаче заявления аттестуемые на очередную аттестацию на присвоение (подтверждение) квалификационных категорий </a:t>
            </a:r>
            <a:r>
              <a:rPr lang="ru-RU" sz="3300" b="1" i="1"/>
              <a:t>знакомятся с инструкцией</a:t>
            </a:r>
            <a:r>
              <a:rPr lang="ru-RU" sz="3300" i="1"/>
              <a:t>. </a:t>
            </a:r>
          </a:p>
          <a:p>
            <a:pPr algn="just"/>
            <a:endParaRPr lang="ru-RU" i="1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12</a:t>
            </a:fld>
            <a:endParaRPr lang="ru-RU"/>
          </a:p>
        </p:txBody>
      </p:sp>
      <p:pic>
        <p:nvPicPr>
          <p:cNvPr id="8195" name="Picture 3" descr="C:\Users\Gulmira 203\Desktop\images (5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379" y="1412777"/>
            <a:ext cx="2695379" cy="244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171615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Список аттестуемых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3888" y="1196752"/>
            <a:ext cx="5400600" cy="55446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/>
              <a:t>50. Организация образования представляет списочный состав аттестуемых на очередную аттестацию на присвоение (подтверждение) квалификационных категорий в отделы образования районов (городов), управления образования областей, городов Нур-Султан, Алматы и Шымкент, республиканские подведомственные организации - в соответствующий государственный орган.</a:t>
            </a:r>
          </a:p>
          <a:p>
            <a:pPr algn="just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13</a:t>
            </a:fld>
            <a:endParaRPr lang="ru-RU"/>
          </a:p>
        </p:txBody>
      </p:sp>
      <p:pic>
        <p:nvPicPr>
          <p:cNvPr id="6149" name="Picture 5" descr="C:\Users\Gulmira 203\Desktop\101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484784"/>
            <a:ext cx="316835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06773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smtClean="0"/>
              <a:t>Требования к категории «педагог-модератор»</a:t>
            </a:r>
            <a:endParaRPr lang="ru-RU" sz="280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051720" y="1196752"/>
            <a:ext cx="6984776" cy="55446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/>
              <a:t>Л</a:t>
            </a:r>
            <a:r>
              <a:rPr lang="ru-RU" smtClean="0"/>
              <a:t>ица</a:t>
            </a:r>
            <a:r>
              <a:rPr lang="ru-RU"/>
              <a:t>, имеющие высшее педагогическое и профессиональное или техническое и профессиональное образование по специальности, </a:t>
            </a:r>
            <a:r>
              <a:rPr lang="ru-RU" b="1"/>
              <a:t>педагогический стаж не менее 2</a:t>
            </a:r>
            <a:r>
              <a:rPr lang="ru-RU" b="1" smtClean="0"/>
              <a:t> </a:t>
            </a:r>
            <a:r>
              <a:rPr lang="ru-RU" b="1"/>
              <a:t>лет</a:t>
            </a:r>
            <a:r>
              <a:rPr lang="ru-RU"/>
              <a:t>, соответствующие следующим профессиональным компетенциям: соответствует общим требованиям квалификационной категории "педагог", </a:t>
            </a:r>
            <a:r>
              <a:rPr lang="ru-RU" b="1" i="1"/>
              <a:t>кроме того использует инновационные формы, методы и средства обучения, обобщает опыт на уровне организации образования, имеет участников олимпиад, конкурсов, соревнований на уровне организации образования;</a:t>
            </a:r>
          </a:p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14</a:t>
            </a:fld>
            <a:endParaRPr lang="ru-RU"/>
          </a:p>
        </p:txBody>
      </p:sp>
      <p:pic>
        <p:nvPicPr>
          <p:cNvPr id="6" name="Picture 2" descr="C:\Users\Gulmira 203\Desktop\best-english-teacher-clipart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9" y="1916832"/>
            <a:ext cx="174983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535646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09040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smtClean="0"/>
              <a:t>Требования к категории «педагог-эксперт»</a:t>
            </a:r>
            <a:endParaRPr lang="ru-RU" sz="280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23728" y="908720"/>
            <a:ext cx="7020272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/>
              <a:t>Л</a:t>
            </a:r>
            <a:r>
              <a:rPr lang="ru-RU" sz="2400" smtClean="0"/>
              <a:t>ица</a:t>
            </a:r>
            <a:r>
              <a:rPr lang="ru-RU" sz="2400"/>
              <a:t>, имеющие высшее педагогическое и профессиональное или техническое и профессиональное образование по специальности, </a:t>
            </a:r>
            <a:r>
              <a:rPr lang="ru-RU" sz="2400" b="1"/>
              <a:t>педагогический стаж не менее 3 лет</a:t>
            </a:r>
            <a:r>
              <a:rPr lang="ru-RU" sz="2400"/>
              <a:t>, </a:t>
            </a:r>
            <a:r>
              <a:rPr lang="ru-RU" sz="2400" smtClean="0"/>
              <a:t>соответствующие </a:t>
            </a:r>
            <a:r>
              <a:rPr lang="ru-RU" sz="2400"/>
              <a:t>следующим профессиональным компетенциям: соответствует общим требованиям квалификационной категории "педагог-модератор", </a:t>
            </a:r>
            <a:r>
              <a:rPr lang="ru-RU" sz="2400" i="1"/>
              <a:t>кроме того </a:t>
            </a:r>
            <a:r>
              <a:rPr lang="ru-RU" sz="2400" b="1" i="1"/>
              <a:t>владеет навыками анализа организованной учебной деятельности, осуществляет наставничество и конструктивно определяет приоритеты профессионального развития: собственного и коллег на уровне организации образования, обобщает опыт на уровне района/города, имеет участников олимпиад, конкурсов, соревнований на уровне района/города;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15</a:t>
            </a:fld>
            <a:endParaRPr lang="ru-RU"/>
          </a:p>
        </p:txBody>
      </p:sp>
      <p:pic>
        <p:nvPicPr>
          <p:cNvPr id="6" name="Picture 2" descr="C:\Users\Gulmira 203\Desktop\kartinki_shkola_deti_uchitelya_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5" y="1124745"/>
            <a:ext cx="187201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466093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65024" cy="720080"/>
          </a:xfrm>
        </p:spPr>
        <p:txBody>
          <a:bodyPr>
            <a:normAutofit/>
          </a:bodyPr>
          <a:lstStyle/>
          <a:p>
            <a:pPr algn="ctr"/>
            <a:r>
              <a:rPr lang="ru-RU" sz="2400" smtClean="0"/>
              <a:t>Требования к категории «педагог-исследователь»</a:t>
            </a:r>
            <a:endParaRPr lang="ru-RU" sz="240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79712" y="764704"/>
            <a:ext cx="6984776" cy="59766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smtClean="0"/>
              <a:t>Лица</a:t>
            </a:r>
            <a:r>
              <a:rPr lang="ru-RU" sz="2200"/>
              <a:t>, имеющие высшее педагогическое и профессиональное или техническое и профессиональное образование по специальности, </a:t>
            </a:r>
            <a:r>
              <a:rPr lang="ru-RU" sz="2200" b="1"/>
              <a:t>педагогический стаж не менее 4 лет</a:t>
            </a:r>
            <a:r>
              <a:rPr lang="ru-RU" sz="2200"/>
              <a:t>, соответствующие следующим профессиональным компетенциям: соответствует общим требованиям квалификационной категории "педагог-эксперт", кроме того </a:t>
            </a:r>
            <a:r>
              <a:rPr lang="ru-RU" sz="2200" b="1" i="1"/>
              <a:t>владеет навыками исследования урока и разработки инструментов оценивания, обеспечивает развитие исследовательских навыков обучающихся, осуществляет наставничество и конструктивно определяет стратегии развития в педагогическом сообществе на уровне района, города, обобщает опыт на уровне области/городов Нур-Султан, Алматы и Шымкента, наличие участников олимпиад, конкурсов, соревнований на уровне области/городов Нур-Султан, Алматы и Шымкента;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16</a:t>
            </a:fld>
            <a:endParaRPr lang="ru-RU"/>
          </a:p>
        </p:txBody>
      </p:sp>
      <p:pic>
        <p:nvPicPr>
          <p:cNvPr id="6" name="Picture 3" descr="C:\Users\Gulmira 203\Desktop\___20130309_1443495640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556793"/>
            <a:ext cx="2247996" cy="316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308217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09040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smtClean="0"/>
              <a:t>Требования к категории «педагог-мастер»</a:t>
            </a:r>
            <a:endParaRPr lang="ru-RU" sz="240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7784" y="1052736"/>
            <a:ext cx="6516216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/>
              <a:t>Л</a:t>
            </a:r>
            <a:r>
              <a:rPr lang="ru-RU" sz="2000" smtClean="0"/>
              <a:t>ица</a:t>
            </a:r>
            <a:r>
              <a:rPr lang="ru-RU" sz="2000"/>
              <a:t>, имеющие высшее педагогическое и профессиональное или техническое и профессиональное образование по специальности, педагогический стаж не менее 5 лет, соответствующие к следующим профессиональным компетенциям: соответствует общим требованиям квалификационной категории "педагог-исследователь", кроме того </a:t>
            </a:r>
            <a:r>
              <a:rPr lang="ru-RU" sz="2000" b="1" i="1"/>
              <a:t>имеет авторскую программу или является автором (соавтором) изданных учебников, учебно-методических пособий, получивших одобрение на Республиканском учебно-методическом совете, обеспечивает развитие навыков научного проектирования, осуществляет наставничество и планирует развитие сети профессионального сообщества на уровне области, является участником республиканских и международных конкурсов и олимпиад или подготовил участников республиканских и международных конкурсов и олимпиад</a:t>
            </a:r>
            <a:r>
              <a:rPr lang="ru-RU" sz="2000" b="1" i="1" smtClean="0"/>
              <a:t>.</a:t>
            </a:r>
            <a:endParaRPr lang="ru-RU" sz="2000" b="1" i="1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17</a:t>
            </a:fld>
            <a:endParaRPr lang="ru-RU"/>
          </a:p>
        </p:txBody>
      </p:sp>
      <p:pic>
        <p:nvPicPr>
          <p:cNvPr id="6" name="Picture 2" descr="C:\Users\Гульмира 203\Desktop\images3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6572" y="1196751"/>
            <a:ext cx="2481211" cy="244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81645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18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444460"/>
              </p:ext>
            </p:extLst>
          </p:nvPr>
        </p:nvGraphicFramePr>
        <p:xfrm>
          <a:off x="0" y="116633"/>
          <a:ext cx="9144000" cy="7342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0105"/>
                <a:gridCol w="1603022"/>
                <a:gridCol w="1748752"/>
                <a:gridCol w="2185940"/>
                <a:gridCol w="2586181"/>
              </a:tblGrid>
              <a:tr h="421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Требования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Педагог-модератор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Педагог-эксперт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Педагог-исследователь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Педагог-мастер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</a:tr>
              <a:tr h="2793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Педстаж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Не менее 2 лет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Не менее 3 лет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Не менее 4 лет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Не менее 5 лет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</a:tr>
              <a:tr h="955074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Профессиональные компетенции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использует инновационные формы, методы и средства обучения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владеет навыками анализа организованной учебной деятельности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владеет навыками исследования урока и разработки инструментов оценивания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</a:tr>
              <a:tr h="3048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обобщает опыт на уровне организации образования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осуществляет наставничество и конструктивно определяет приоритеты профессионального развития: собственного и коллег на уровне организации образования, обобщает опыт на уровне района/города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осуществляет наставничество и конструктивно определяет стратегии развития в педагогическом сообществе на уровне района, города, обобщает опыт на уровне области/городов Нур-Султан, Алматы и Шымкента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имеет авторскую программу или является автором (соавтором) изданных учебников, учебно-методических пособий, получивших одобрение на Республиканском учебно-методическом совете, обеспечивает развитие навыков научного проектирования, осуществляет наставничество и планирует развитие сети профессионального сообщества на уровне области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</a:tr>
              <a:tr h="1946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имеет участников олимпиад, конкурсов, соревнований на уровне организации образования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имеет участников олимпиад, конкурсов, соревнований на уровне района/города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обеспечивает развитие исследовательских навыков обучающихся,  наличие участников олимпиад, конкурсов, соревнований на уровне области/городов Нур-Султан, Алматы и Шымкента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является участником республиканских и международных конкурсов и олимпиад или подготовил участников республиканских и международных конкурсов и олимпиад.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3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3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61" marR="552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708471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mtClean="0"/>
              <a:t>Условия для допуска на  досрочную аттестацию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19</a:t>
            </a:fld>
            <a:endParaRPr lang="ru-RU"/>
          </a:p>
        </p:txBody>
      </p:sp>
      <p:pic>
        <p:nvPicPr>
          <p:cNvPr id="4" name="Picture 2" descr="C:\Users\Gulmira 203\Desktop\kach_vnesh_ssilo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1340768"/>
            <a:ext cx="5059908" cy="498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30649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32656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schemeClr val="accent2">
                    <a:lumMod val="50000"/>
                  </a:schemeClr>
                </a:solidFill>
              </a:rPr>
              <a:t>Правила и условия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 воспитания и обучения, начального, основного среднего и общего среднего образования, образовательные программы технического и профессионального, послесреднего, дополнительного образования и специальные учебные программы, и иных гражданских служащих в области образования и науки</a:t>
            </a:r>
            <a:endParaRPr lang="ru-RU" sz="240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40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>
                <a:solidFill>
                  <a:schemeClr val="accent2">
                    <a:lumMod val="50000"/>
                  </a:schemeClr>
                </a:solidFill>
              </a:rPr>
              <a:t>     </a:t>
            </a:r>
            <a:r>
              <a:rPr lang="ru-RU" sz="240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240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400" smtClean="0">
                <a:solidFill>
                  <a:schemeClr val="accent2">
                    <a:lumMod val="50000"/>
                  </a:schemeClr>
                </a:solidFill>
              </a:rPr>
              <a:t>Правила </a:t>
            </a:r>
            <a:r>
              <a:rPr lang="ru-RU" sz="2400">
                <a:solidFill>
                  <a:schemeClr val="accent2">
                    <a:lumMod val="50000"/>
                  </a:schemeClr>
                </a:solidFill>
              </a:rPr>
              <a:t>в редакции приказа Министра образования и науки РК от 19.12.2019 № 539 (вводится в действие по истечении десяти календарных дней после дня его первого официального опубликования).</a:t>
            </a:r>
          </a:p>
        </p:txBody>
      </p:sp>
    </p:spTree>
    <p:extLst>
      <p:ext uri="{BB962C8B-B14F-4D97-AF65-F5344CB8AC3E}">
        <p14:creationId xmlns:p14="http://schemas.microsoft.com/office/powerpoint/2010/main" val="1235023163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    </a:t>
            </a:r>
            <a:r>
              <a:rPr lang="en-US" sz="2400"/>
              <a:t>     </a:t>
            </a:r>
            <a:r>
              <a:rPr lang="ru-RU" sz="2400"/>
              <a:t> 119. На досрочную аттестацию через национальный квалификационный тест допускаются следующие категории лиц:</a:t>
            </a:r>
          </a:p>
          <a:p>
            <a:r>
              <a:rPr lang="en-US" sz="2400"/>
              <a:t>    </a:t>
            </a:r>
            <a:endParaRPr lang="ru-RU" sz="2400" smtClean="0"/>
          </a:p>
          <a:p>
            <a:r>
              <a:rPr lang="en-US" sz="2400" b="1"/>
              <a:t> </a:t>
            </a:r>
            <a:r>
              <a:rPr lang="ru-RU" sz="2400" b="1"/>
              <a:t> 1) на квалификационную категорию "педагог-модератор":</a:t>
            </a:r>
          </a:p>
          <a:p>
            <a:r>
              <a:rPr lang="en-US" sz="2400"/>
              <a:t>     </a:t>
            </a:r>
            <a:r>
              <a:rPr lang="ru-RU" sz="2400"/>
              <a:t> лица, окончившие среднее профессиональное (техническое и профессиональное, послесреднее), высшее учебное заведение с "отличием";</a:t>
            </a:r>
          </a:p>
          <a:p>
            <a:r>
              <a:rPr lang="ru-RU" sz="2400"/>
              <a:t> </a:t>
            </a:r>
            <a:r>
              <a:rPr lang="en-US" sz="2400"/>
              <a:t>     </a:t>
            </a:r>
            <a:r>
              <a:rPr lang="ru-RU" sz="2400"/>
              <a:t> лица, окончившие высшее учебное заведение с правом преподавания предмета (дисциплины) на английском языке, имеющие сертификат (удостоверение), подтверждающие знание английского языка не ниже уровня В1 (по шкале </a:t>
            </a:r>
            <a:r>
              <a:rPr lang="en-US" sz="2400"/>
              <a:t>CEFR</a:t>
            </a:r>
            <a:r>
              <a:rPr lang="ru-RU" sz="2400"/>
              <a:t>); </a:t>
            </a:r>
          </a:p>
          <a:p>
            <a:r>
              <a:rPr lang="en-US" sz="2400"/>
              <a:t>     </a:t>
            </a:r>
            <a:r>
              <a:rPr lang="ru-RU" sz="2400"/>
              <a:t> лица, впервые принятые на работу в организаций образования после завершения высшего учебного заведения.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654144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   </a:t>
            </a:r>
            <a:r>
              <a:rPr lang="en-US" b="1"/>
              <a:t>  </a:t>
            </a:r>
            <a:r>
              <a:rPr lang="ru-RU" sz="2000" b="1"/>
              <a:t> 2) на квалификационную категорию "педагог-эксперт":</a:t>
            </a:r>
          </a:p>
          <a:p>
            <a:r>
              <a:rPr lang="en-US" sz="2000"/>
              <a:t>     </a:t>
            </a:r>
            <a:r>
              <a:rPr lang="ru-RU" sz="2000"/>
              <a:t> лица, подготовившие победителей предметных олимпиад, творческих, профессиональных конкурсов, научных, спортивных соревнований городского (районного) уровня;</a:t>
            </a:r>
          </a:p>
          <a:p>
            <a:r>
              <a:rPr lang="en-US" sz="2000"/>
              <a:t>     </a:t>
            </a:r>
            <a:r>
              <a:rPr lang="ru-RU" sz="2000"/>
              <a:t> лица, являющиеся победителями профессиональных конкурсов, городского (районного) уровня;</a:t>
            </a:r>
          </a:p>
          <a:p>
            <a:r>
              <a:rPr lang="en-US" sz="2000"/>
              <a:t>     </a:t>
            </a:r>
            <a:r>
              <a:rPr lang="ru-RU" sz="2000"/>
              <a:t> лица, обобщившие собственный педагогический опыт на областном уровне (городов Нур-Султан, Алматы и Шымкент);</a:t>
            </a:r>
          </a:p>
          <a:p>
            <a:r>
              <a:rPr lang="en-US" sz="2000"/>
              <a:t>     </a:t>
            </a:r>
            <a:r>
              <a:rPr lang="ru-RU" sz="2000"/>
              <a:t> лица, являющиеся выпускниками программы "Болашақ";</a:t>
            </a:r>
          </a:p>
          <a:p>
            <a:r>
              <a:rPr lang="en-US" sz="2000"/>
              <a:t>     </a:t>
            </a:r>
            <a:r>
              <a:rPr lang="ru-RU" sz="2000"/>
              <a:t> лица, имеющие ученую степень кандидата наук/доктора или доктора </a:t>
            </a:r>
            <a:r>
              <a:rPr lang="en-US" sz="2000"/>
              <a:t>PhD</a:t>
            </a:r>
            <a:r>
              <a:rPr lang="ru-RU" sz="2000"/>
              <a:t> и стаж педагогической работы не менее двух лет.</a:t>
            </a:r>
          </a:p>
          <a:p>
            <a:r>
              <a:rPr lang="en-US" sz="2000"/>
              <a:t>     </a:t>
            </a:r>
            <a:r>
              <a:rPr lang="ru-RU" sz="2000"/>
              <a:t> лица, владеющие английским языком на уровне не ниже </a:t>
            </a:r>
            <a:r>
              <a:rPr lang="en-US" sz="2000"/>
              <a:t>B</a:t>
            </a:r>
            <a:r>
              <a:rPr lang="ru-RU" sz="2000"/>
              <a:t>2 (по шкале </a:t>
            </a:r>
            <a:r>
              <a:rPr lang="en-US" sz="2000"/>
              <a:t>CEFR</a:t>
            </a:r>
            <a:r>
              <a:rPr lang="ru-RU" sz="2000"/>
              <a:t>) и преподающие предметы на английском языке;</a:t>
            </a:r>
          </a:p>
          <a:p>
            <a:r>
              <a:rPr lang="en-US" sz="2000"/>
              <a:t>     </a:t>
            </a:r>
            <a:r>
              <a:rPr lang="ru-RU" sz="2000"/>
              <a:t> лица, перешедшие на педагогическую работу в организации образования из высшего учебного заведения, имеющие стаж педагогической работы не менее двух лет;</a:t>
            </a:r>
          </a:p>
          <a:p>
            <a:r>
              <a:rPr lang="en-US" sz="2000"/>
              <a:t>     </a:t>
            </a:r>
            <a:r>
              <a:rPr lang="ru-RU" sz="2000"/>
              <a:t> лица, являющиеся мастерами спорта международного класса по профилирующему предмету.</a:t>
            </a:r>
          </a:p>
        </p:txBody>
      </p:sp>
    </p:spTree>
    <p:extLst>
      <p:ext uri="{BB962C8B-B14F-4D97-AF65-F5344CB8AC3E}">
        <p14:creationId xmlns:p14="http://schemas.microsoft.com/office/powerpoint/2010/main" val="3353314797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32656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     </a:t>
            </a:r>
            <a:r>
              <a:rPr lang="ru-RU" sz="2400"/>
              <a:t> </a:t>
            </a:r>
            <a:r>
              <a:rPr lang="ru-RU" sz="2400" b="1"/>
              <a:t>3) на квалификационную категорию "педагог-исследователь":</a:t>
            </a:r>
          </a:p>
          <a:p>
            <a:r>
              <a:rPr lang="en-US" sz="2400"/>
              <a:t>     </a:t>
            </a:r>
            <a:r>
              <a:rPr lang="ru-RU" sz="2400"/>
              <a:t> лица, подготовившие </a:t>
            </a:r>
            <a:r>
              <a:rPr lang="ru-RU" sz="2400" b="1" i="1"/>
              <a:t>победителей</a:t>
            </a:r>
            <a:r>
              <a:rPr lang="ru-RU" sz="2400"/>
              <a:t> предметных олимпиад, творческих, конкурсов, научных, спортивных соревнований </a:t>
            </a:r>
            <a:r>
              <a:rPr lang="ru-RU" sz="2400" b="1" i="1"/>
              <a:t>областного уровня </a:t>
            </a:r>
            <a:r>
              <a:rPr lang="ru-RU" sz="2400"/>
              <a:t>или </a:t>
            </a:r>
            <a:r>
              <a:rPr lang="ru-RU" sz="2400" b="1" i="1"/>
              <a:t>участников республиканского или международного уровня</a:t>
            </a:r>
            <a:r>
              <a:rPr lang="ru-RU" sz="2400"/>
              <a:t>;</a:t>
            </a:r>
          </a:p>
          <a:p>
            <a:r>
              <a:rPr lang="en-US" sz="2400"/>
              <a:t>     </a:t>
            </a:r>
            <a:r>
              <a:rPr lang="ru-RU" sz="2400"/>
              <a:t> лица, являющиеся </a:t>
            </a:r>
            <a:r>
              <a:rPr lang="ru-RU" sz="2400" b="1" i="1"/>
              <a:t>победителями</a:t>
            </a:r>
            <a:r>
              <a:rPr lang="ru-RU" sz="2400"/>
              <a:t> профессиональных конкурсов </a:t>
            </a:r>
            <a:r>
              <a:rPr lang="ru-RU" sz="2400" b="1" i="1"/>
              <a:t>областного уровня</a:t>
            </a:r>
            <a:r>
              <a:rPr lang="ru-RU" sz="2400"/>
              <a:t>, или </a:t>
            </a:r>
            <a:r>
              <a:rPr lang="ru-RU" sz="2400" b="1" i="1"/>
              <a:t>участниками республиканского или международного уровня</a:t>
            </a:r>
            <a:r>
              <a:rPr lang="ru-RU" sz="2400"/>
              <a:t>;</a:t>
            </a:r>
          </a:p>
          <a:p>
            <a:r>
              <a:rPr lang="en-US" sz="2400"/>
              <a:t>     </a:t>
            </a:r>
            <a:r>
              <a:rPr lang="ru-RU" sz="2400"/>
              <a:t> лица, являющиеся выпускниками программы "Болашақ";</a:t>
            </a:r>
          </a:p>
          <a:p>
            <a:r>
              <a:rPr lang="en-US" sz="2400"/>
              <a:t>     </a:t>
            </a:r>
            <a:r>
              <a:rPr lang="ru-RU" sz="2400"/>
              <a:t> лица, </a:t>
            </a:r>
            <a:r>
              <a:rPr lang="ru-RU" sz="2400" b="1" i="1"/>
              <a:t>обобщившие собственный педагогический опыт на республиканском уровне</a:t>
            </a:r>
            <a:r>
              <a:rPr lang="ru-RU" sz="2400"/>
              <a:t>;</a:t>
            </a:r>
          </a:p>
          <a:p>
            <a:r>
              <a:rPr lang="en-US" sz="2400"/>
              <a:t>     </a:t>
            </a:r>
            <a:r>
              <a:rPr lang="ru-RU" sz="2400"/>
              <a:t> лица, имеющие ученую степень кандидата наук/доктора или доктора </a:t>
            </a:r>
            <a:r>
              <a:rPr lang="en-US" sz="2400"/>
              <a:t>PhD</a:t>
            </a:r>
            <a:r>
              <a:rPr lang="ru-RU" sz="2400"/>
              <a:t> и стаж педагогической работы не менее трех лет.</a:t>
            </a:r>
          </a:p>
        </p:txBody>
      </p:sp>
    </p:spTree>
    <p:extLst>
      <p:ext uri="{BB962C8B-B14F-4D97-AF65-F5344CB8AC3E}">
        <p14:creationId xmlns:p14="http://schemas.microsoft.com/office/powerpoint/2010/main" val="1803142459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04664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/>
              <a:t>4) на квалификационную категорию "педагог-мастер":</a:t>
            </a:r>
          </a:p>
          <a:p>
            <a:r>
              <a:rPr lang="en-US" sz="2800"/>
              <a:t>     </a:t>
            </a:r>
            <a:r>
              <a:rPr lang="ru-RU" sz="2800"/>
              <a:t> лица, подготовившие победителей предметных олимпиад, творческих конкурсов, научных, спортивных соревнований </a:t>
            </a:r>
            <a:r>
              <a:rPr lang="ru-RU" sz="2800" b="1" i="1"/>
              <a:t>республиканского уровня или участников международного уровня;</a:t>
            </a:r>
          </a:p>
          <a:p>
            <a:r>
              <a:rPr lang="en-US" sz="2800"/>
              <a:t>     </a:t>
            </a:r>
            <a:r>
              <a:rPr lang="ru-RU" sz="2800"/>
              <a:t> лица, являющиеся победителями профессиональных конкурсов </a:t>
            </a:r>
            <a:r>
              <a:rPr lang="ru-RU" sz="2800" b="1" i="1"/>
              <a:t>республиканского уровня или участниками международного уровня;</a:t>
            </a:r>
          </a:p>
          <a:p>
            <a:r>
              <a:rPr lang="en-US" sz="2800"/>
              <a:t>     </a:t>
            </a:r>
            <a:r>
              <a:rPr lang="ru-RU" sz="2800"/>
              <a:t> лица, обобщившие собственный педагогический опыт на </a:t>
            </a:r>
            <a:r>
              <a:rPr lang="ru-RU" sz="2800" b="1" i="1"/>
              <a:t>международном уровне</a:t>
            </a:r>
            <a:r>
              <a:rPr lang="ru-RU" sz="2800"/>
              <a:t>, системно использующие в педагогической практике научно обоснованные методы, авторские технологии обучения и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2541281466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mtClean="0"/>
              <a:t>Национальное квалификационное тестирование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24</a:t>
            </a:fld>
            <a:endParaRPr lang="ru-RU"/>
          </a:p>
        </p:txBody>
      </p:sp>
      <p:pic>
        <p:nvPicPr>
          <p:cNvPr id="1026" name="Picture 2" descr="C:\Users\Gulmira 203\Desktop\depositphotos_3255228-Woman-works-at-the-comput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4" y="3645024"/>
            <a:ext cx="4104456" cy="272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Gulmira 203\Desktop\SMI_03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484784"/>
            <a:ext cx="4772413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060679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32657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    </a:t>
            </a:r>
            <a:r>
              <a:rPr lang="ru-RU" sz="2800" smtClean="0"/>
              <a:t>57</a:t>
            </a:r>
            <a:r>
              <a:rPr lang="ru-RU" sz="2800"/>
              <a:t>. Национальное квалификационное тестирование состоит из 100 (ста) тестовых заданий: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"Содержание учебного предмета" - семьдесят заданий;</a:t>
            </a:r>
          </a:p>
          <a:p>
            <a:pPr algn="just"/>
            <a:r>
              <a:rPr lang="ru-RU" sz="2800"/>
              <a:t> </a:t>
            </a:r>
            <a:r>
              <a:rPr lang="en-US" sz="2800"/>
              <a:t>     </a:t>
            </a:r>
            <a:r>
              <a:rPr lang="ru-RU" sz="2800"/>
              <a:t> "Педагогика, методика обучения" - тридцать заданий. </a:t>
            </a:r>
          </a:p>
          <a:p>
            <a:pPr algn="just"/>
            <a:r>
              <a:rPr lang="ru-RU" sz="2800"/>
              <a:t> </a:t>
            </a:r>
            <a:r>
              <a:rPr lang="en-US" sz="2800"/>
              <a:t>     </a:t>
            </a:r>
            <a:r>
              <a:rPr lang="ru-RU" sz="2800"/>
              <a:t> Педагоги начального образования сдают тестирование по предметам: казахский или русский язык (по языку обучения), математика. </a:t>
            </a:r>
          </a:p>
          <a:p>
            <a:pPr algn="just"/>
            <a:r>
              <a:rPr lang="ru-RU" sz="2800" smtClean="0"/>
              <a:t>58</a:t>
            </a:r>
            <a:r>
              <a:rPr lang="ru-RU" sz="2800"/>
              <a:t>. Общее время национального квалификационного тестирования составляет двести минут, для предметов "Математика", "Физика", "Химия", "Информатика" - двести тридцать минут.</a:t>
            </a:r>
          </a:p>
        </p:txBody>
      </p:sp>
    </p:spTree>
    <p:extLst>
      <p:ext uri="{BB962C8B-B14F-4D97-AF65-F5344CB8AC3E}">
        <p14:creationId xmlns:p14="http://schemas.microsoft.com/office/powerpoint/2010/main" val="258309120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smtClean="0"/>
          </a:p>
          <a:p>
            <a:pPr algn="just"/>
            <a:r>
              <a:rPr lang="ru-RU" sz="2800" smtClean="0"/>
              <a:t>74</a:t>
            </a:r>
            <a:r>
              <a:rPr lang="ru-RU" sz="2800"/>
              <a:t>. Результат тестирования считается положительным при получении набранных баллов: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</a:t>
            </a:r>
            <a:r>
              <a:rPr lang="ru-RU" sz="2800" b="1"/>
              <a:t>по направлению "Содержание учебного предмета":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50% - "педагог-модератор";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60% - "педагог-эксперт";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70 % - "педагог-исследователь";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80 % - "педагог-мастер";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</a:t>
            </a:r>
            <a:r>
              <a:rPr lang="ru-RU" sz="2800" b="1"/>
              <a:t>по направлению "Педагогика, методика обучения":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"педагог-модератор" - 30 % ;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"педагог-эксперт" - 30 %;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"педагог-исследователь" - 30 %;</a:t>
            </a:r>
          </a:p>
          <a:p>
            <a:pPr algn="just"/>
            <a:r>
              <a:rPr lang="en-US" sz="2800"/>
              <a:t>     </a:t>
            </a:r>
            <a:r>
              <a:rPr lang="ru-RU" sz="2800"/>
              <a:t> "педагог-мастер" - 30 </a:t>
            </a:r>
            <a:r>
              <a:rPr lang="ru-RU" sz="2800" smtClean="0"/>
              <a:t>%.</a:t>
            </a:r>
          </a:p>
          <a:p>
            <a:endParaRPr lang="ru-RU"/>
          </a:p>
          <a:p>
            <a:endParaRPr lang="ru-RU"/>
          </a:p>
        </p:txBody>
      </p:sp>
      <p:pic>
        <p:nvPicPr>
          <p:cNvPr id="4" name="Picture 2" descr="C:\Users\Gulmira 203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208" y="4077072"/>
            <a:ext cx="2037319" cy="251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732438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0"/>
            <a:ext cx="903649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    </a:t>
            </a:r>
            <a:endParaRPr lang="ru-RU" smtClean="0"/>
          </a:p>
          <a:p>
            <a:r>
              <a:rPr lang="en-US"/>
              <a:t> </a:t>
            </a:r>
            <a:r>
              <a:rPr lang="ru-RU" sz="2000"/>
              <a:t> </a:t>
            </a:r>
            <a:r>
              <a:rPr lang="ru-RU" sz="2000" smtClean="0"/>
              <a:t>    75</a:t>
            </a:r>
            <a:r>
              <a:rPr lang="ru-RU" sz="2000"/>
              <a:t>. Аттестуемые на очередную аттестацию на присвоение (подтверждение) квалификационных категорий, показавшие положительные результаты тестирования, допускаются ко второму этапу аттестации.</a:t>
            </a:r>
          </a:p>
          <a:p>
            <a:r>
              <a:rPr lang="en-US" sz="2000"/>
              <a:t>     </a:t>
            </a:r>
            <a:r>
              <a:rPr lang="ru-RU" sz="2000"/>
              <a:t> 76. Результат национального квалификационного тестирования действителен один год</a:t>
            </a:r>
            <a:r>
              <a:rPr lang="ru-RU" sz="2000" smtClean="0"/>
              <a:t>.</a:t>
            </a:r>
          </a:p>
          <a:p>
            <a:r>
              <a:rPr lang="en-US" sz="2000"/>
              <a:t>       </a:t>
            </a:r>
            <a:r>
              <a:rPr lang="ru-RU" sz="2000"/>
              <a:t>84. Аттестуемые на очередную аттестацию на присвоение (подтверждение) квалификационных категорий, </a:t>
            </a:r>
            <a:r>
              <a:rPr lang="ru-RU" sz="2000" b="1"/>
              <a:t>показавшие отрицательный результат тестирования, не допускаются ко второму этапу аттестации</a:t>
            </a:r>
            <a:r>
              <a:rPr lang="ru-RU" sz="2000"/>
              <a:t>. </a:t>
            </a:r>
          </a:p>
          <a:p>
            <a:r>
              <a:rPr lang="ru-RU" sz="2000"/>
              <a:t> </a:t>
            </a:r>
            <a:r>
              <a:rPr lang="en-US" sz="2000"/>
              <a:t>     </a:t>
            </a:r>
            <a:r>
              <a:rPr lang="ru-RU" sz="2000"/>
              <a:t> 85. За аттестуемыми на очередную аттестацию на присвоение (подтверждение) квалификационных категорий, </a:t>
            </a:r>
            <a:r>
              <a:rPr lang="ru-RU" sz="2000" b="1"/>
              <a:t>не прошедшими повторно квалификационное тестирование</a:t>
            </a:r>
            <a:r>
              <a:rPr lang="ru-RU" sz="2000"/>
              <a:t>, действие имеющейся квалификационной категории </a:t>
            </a:r>
            <a:r>
              <a:rPr lang="ru-RU" sz="2000" b="1"/>
              <a:t>снижается на одну квалификационную категорию </a:t>
            </a:r>
            <a:r>
              <a:rPr lang="ru-RU" sz="2000"/>
              <a:t>на основании решения аттестационной комиссии соответствующего уровня. </a:t>
            </a:r>
          </a:p>
          <a:p>
            <a:r>
              <a:rPr lang="ru-RU" sz="2000"/>
              <a:t> </a:t>
            </a:r>
            <a:r>
              <a:rPr lang="ru-RU" sz="2000" smtClean="0"/>
              <a:t>      86</a:t>
            </a:r>
            <a:r>
              <a:rPr lang="ru-RU" sz="2000"/>
              <a:t>. При аттестации аттестуемый на очередную аттестацию на присвоение (подтверждение) квалификационных категорий подает заявление на присвоение </a:t>
            </a:r>
            <a:r>
              <a:rPr lang="ru-RU" sz="2000" b="1"/>
              <a:t>категории выше действующей категории либо на равнозначную</a:t>
            </a:r>
            <a:r>
              <a:rPr lang="ru-RU" sz="2000"/>
              <a:t>: </a:t>
            </a:r>
          </a:p>
          <a:p>
            <a:r>
              <a:rPr lang="ru-RU" sz="2000"/>
              <a:t> </a:t>
            </a:r>
            <a:r>
              <a:rPr lang="en-US" sz="2000"/>
              <a:t>     </a:t>
            </a:r>
            <a:r>
              <a:rPr lang="ru-RU" sz="2000"/>
              <a:t> вторая категория – "педагог-модератор"; </a:t>
            </a:r>
          </a:p>
          <a:p>
            <a:r>
              <a:rPr lang="en-US" sz="2000"/>
              <a:t>     </a:t>
            </a:r>
            <a:r>
              <a:rPr lang="ru-RU" sz="2000"/>
              <a:t> первая категория – "педагог-эксперт";</a:t>
            </a:r>
          </a:p>
          <a:p>
            <a:r>
              <a:rPr lang="en-US" sz="2000"/>
              <a:t>     </a:t>
            </a:r>
            <a:r>
              <a:rPr lang="ru-RU" sz="2000"/>
              <a:t> высшая категория – "педагог-исследователь", "педагог-мастер".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212951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856984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     </a:t>
            </a:r>
            <a:r>
              <a:rPr lang="ru-RU"/>
              <a:t> 87. Аттестуемые на очередную аттестацию на присвоение (подтверждение) квалификационных категорий, получившие положительный результат национального квалификационного тестирования, </a:t>
            </a:r>
            <a:r>
              <a:rPr lang="ru-RU" b="1"/>
              <a:t>предоставляют в аттестационную комиссию соответствующего уровня</a:t>
            </a:r>
            <a:r>
              <a:rPr lang="ru-RU"/>
              <a:t> через организацию образования (отдел образования района (города), управление образование и уполномоченный орган соответствующей отрасли) </a:t>
            </a:r>
            <a:r>
              <a:rPr lang="ru-RU" b="1"/>
              <a:t>портфолио по результативности профессиональной деятельности за аттестационный период</a:t>
            </a:r>
            <a:r>
              <a:rPr lang="ru-RU"/>
              <a:t>, </a:t>
            </a:r>
            <a:r>
              <a:rPr lang="ru-RU" b="1"/>
              <a:t>включающее:</a:t>
            </a:r>
          </a:p>
          <a:p>
            <a:r>
              <a:rPr lang="ru-RU"/>
              <a:t> </a:t>
            </a:r>
            <a:r>
              <a:rPr lang="en-US"/>
              <a:t>     </a:t>
            </a:r>
            <a:r>
              <a:rPr lang="ru-RU" smtClean="0"/>
              <a:t>1</a:t>
            </a:r>
            <a:r>
              <a:rPr lang="ru-RU"/>
              <a:t>) заявление на аттестацию, согласно приложению 1 к настоящим Правилам;</a:t>
            </a:r>
          </a:p>
          <a:p>
            <a:r>
              <a:rPr lang="en-US"/>
              <a:t>     </a:t>
            </a:r>
            <a:r>
              <a:rPr lang="ru-RU"/>
              <a:t> 2) копии документов, необходимых для обязательного представления:</a:t>
            </a:r>
          </a:p>
          <a:p>
            <a:r>
              <a:rPr lang="en-US"/>
              <a:t>     </a:t>
            </a:r>
            <a:r>
              <a:rPr lang="ru-RU"/>
              <a:t> документ, удостоверяющий личность;</a:t>
            </a:r>
          </a:p>
          <a:p>
            <a:r>
              <a:rPr lang="en-US"/>
              <a:t>     </a:t>
            </a:r>
            <a:r>
              <a:rPr lang="ru-RU"/>
              <a:t> диплом об образовании;</a:t>
            </a:r>
          </a:p>
          <a:p>
            <a:r>
              <a:rPr lang="en-US"/>
              <a:t>     </a:t>
            </a:r>
            <a:r>
              <a:rPr lang="ru-RU"/>
              <a:t> документ, подтверждающий трудовую деятельность работника;</a:t>
            </a:r>
          </a:p>
          <a:p>
            <a:r>
              <a:rPr lang="en-US"/>
              <a:t>     </a:t>
            </a:r>
            <a:r>
              <a:rPr lang="ru-RU"/>
              <a:t> удостоверение и приказ о присвоенной квалификационной категории (для лиц, ранее имевших квалификационную категорию);</a:t>
            </a:r>
          </a:p>
          <a:p>
            <a:r>
              <a:rPr lang="en-US"/>
              <a:t>     </a:t>
            </a:r>
            <a:r>
              <a:rPr lang="ru-RU"/>
              <a:t> документы о прохождении курсов повышения квалификации</a:t>
            </a:r>
            <a:r>
              <a:rPr lang="ru-RU" smtClean="0"/>
              <a:t>;</a:t>
            </a:r>
          </a:p>
          <a:p>
            <a:r>
              <a:rPr lang="en-US"/>
              <a:t> </a:t>
            </a:r>
            <a:r>
              <a:rPr lang="ru-RU" smtClean="0"/>
              <a:t>    3</a:t>
            </a:r>
            <a:r>
              <a:rPr lang="ru-RU"/>
              <a:t>) документ о прохождении национального квалификационного тестирования;</a:t>
            </a:r>
          </a:p>
          <a:p>
            <a:r>
              <a:rPr lang="ru-RU"/>
              <a:t>     4) показатели качества знаний обучающихся за аттестационный период, включающий результаты внешней оценки учебных достижений и (или) текущей и (или) итоговой аттестации;</a:t>
            </a:r>
          </a:p>
          <a:p>
            <a:r>
              <a:rPr lang="ru-RU"/>
              <a:t> </a:t>
            </a:r>
            <a:r>
              <a:rPr lang="en-US"/>
              <a:t>     </a:t>
            </a:r>
            <a:r>
              <a:rPr lang="ru-RU" smtClean="0"/>
              <a:t>5</a:t>
            </a:r>
            <a:r>
              <a:rPr lang="ru-RU"/>
              <a:t>) копии документов, подтверждающих профессиональные достижения педагогов и обобщение опыта; </a:t>
            </a:r>
          </a:p>
          <a:p>
            <a:r>
              <a:rPr lang="en-US"/>
              <a:t>     </a:t>
            </a:r>
            <a:r>
              <a:rPr lang="ru-RU"/>
              <a:t> 6) листы наблюдения уроков (занятий) (не менее трех);</a:t>
            </a:r>
          </a:p>
          <a:p>
            <a:r>
              <a:rPr lang="en-US"/>
              <a:t>     </a:t>
            </a:r>
            <a:r>
              <a:rPr lang="ru-RU"/>
              <a:t> 7) копию документа о прохождении курсов повышения квалификации.</a:t>
            </a:r>
          </a:p>
          <a:p>
            <a:endParaRPr lang="ru-RU" sz="2000"/>
          </a:p>
          <a:p>
            <a:r>
              <a:rPr lang="en-US" sz="2000"/>
              <a:t>     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509066973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mtClean="0"/>
              <a:t>Комплексное аналитическое обобщение итогов деятельности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29</a:t>
            </a:fld>
            <a:endParaRPr lang="ru-RU"/>
          </a:p>
        </p:txBody>
      </p:sp>
      <p:pic>
        <p:nvPicPr>
          <p:cNvPr id="5" name="Picture 6" descr="D:\Аттестация педагогов\Материалы аттестации педагогов\Аттестация Лето 2018 года\Рабочие документы\Фото ЭС 3 июля 2018 года\IMG-20180703-WA001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484784"/>
            <a:ext cx="374441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:\Письма и сайт\На сайт\Заседание ЭС 15 марта 2018 года\20180315_1202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1484784"/>
            <a:ext cx="4173529" cy="262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Письма и сайт\На сайт\На сайт по заседанию по аттестации 8 февраля 2018 года\20180208_10573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9832" y="3861048"/>
            <a:ext cx="374441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393976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0"/>
            <a:ext cx="9036496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smtClean="0"/>
              <a:t>  Раздел </a:t>
            </a:r>
            <a:r>
              <a:rPr lang="ru-RU" sz="1400" b="1"/>
              <a:t>1. </a:t>
            </a:r>
            <a:r>
              <a:rPr lang="ru-RU" sz="1400"/>
              <a:t>Общие положения</a:t>
            </a:r>
          </a:p>
          <a:p>
            <a:pPr algn="just"/>
            <a:r>
              <a:rPr lang="ru-RU" sz="1400" b="1"/>
              <a:t> </a:t>
            </a:r>
            <a:r>
              <a:rPr lang="ru-RU" sz="1400" b="1" smtClean="0"/>
              <a:t> Раздел </a:t>
            </a:r>
            <a:r>
              <a:rPr lang="ru-RU" sz="1400" b="1"/>
              <a:t>2. </a:t>
            </a:r>
            <a:r>
              <a:rPr lang="ru-RU" sz="1400"/>
              <a:t>Порядок и условия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 воспитания и обучения, начального, основного среднего и общего среднего, образовательные программы технического и профессионального, послесреднего, дополнительного образования и специальные учебные программы, и иных гражданских служащих в области образования и </a:t>
            </a:r>
            <a:r>
              <a:rPr lang="ru-RU" sz="1400" smtClean="0"/>
              <a:t>науки</a:t>
            </a:r>
          </a:p>
          <a:p>
            <a:pPr algn="just"/>
            <a:r>
              <a:rPr lang="ru-RU" sz="1400" b="1"/>
              <a:t>Глава 1. </a:t>
            </a:r>
            <a:r>
              <a:rPr lang="ru-RU" sz="1400"/>
              <a:t>Порядок и условия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 воспитания и обучения, образовательные программы технического и профессионального, послесреднего, дополнительного образования</a:t>
            </a:r>
          </a:p>
          <a:p>
            <a:pPr algn="just"/>
            <a:r>
              <a:rPr lang="ru-RU" sz="1400" b="1"/>
              <a:t> </a:t>
            </a:r>
            <a:r>
              <a:rPr lang="ru-RU" sz="1400" b="1" smtClean="0"/>
              <a:t>Параграф </a:t>
            </a:r>
            <a:r>
              <a:rPr lang="ru-RU" sz="1400" b="1"/>
              <a:t>1. </a:t>
            </a:r>
            <a:r>
              <a:rPr lang="ru-RU" sz="1400"/>
              <a:t>Порядок проведения очередной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 воспитания и обучения, образовательные программы технического и профессионального, послесреднего, дополнительного </a:t>
            </a:r>
            <a:r>
              <a:rPr lang="ru-RU" sz="1400" smtClean="0"/>
              <a:t>образования</a:t>
            </a:r>
          </a:p>
          <a:p>
            <a:pPr algn="just"/>
            <a:r>
              <a:rPr lang="ru-RU" sz="1400" b="1"/>
              <a:t> Параграф 2. </a:t>
            </a:r>
            <a:r>
              <a:rPr lang="ru-RU" sz="1400"/>
              <a:t>Порядок проведения досрочной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 воспитания и обучения, образовательные программы технического и профессионального, послесреднего, дополнительного </a:t>
            </a:r>
            <a:r>
              <a:rPr lang="ru-RU" sz="1400" smtClean="0"/>
              <a:t>образования</a:t>
            </a:r>
          </a:p>
          <a:p>
            <a:pPr algn="just"/>
            <a:endParaRPr lang="ru-RU" sz="1400"/>
          </a:p>
          <a:p>
            <a:pPr algn="just"/>
            <a:r>
              <a:rPr lang="ru-RU" sz="1400" b="1" smtClean="0"/>
              <a:t>Глава </a:t>
            </a:r>
            <a:r>
              <a:rPr lang="ru-RU" sz="1400" b="1"/>
              <a:t>2. </a:t>
            </a:r>
            <a:r>
              <a:rPr lang="ru-RU" sz="1400"/>
              <a:t>Порядок и условия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начального, основного среднего и общего среднего образования и специальные учебные программы</a:t>
            </a:r>
          </a:p>
          <a:p>
            <a:pPr algn="just"/>
            <a:r>
              <a:rPr lang="ru-RU" sz="1400" b="1" smtClean="0"/>
              <a:t>Параграф </a:t>
            </a:r>
            <a:r>
              <a:rPr lang="ru-RU" sz="1400" b="1"/>
              <a:t>1. </a:t>
            </a:r>
            <a:r>
              <a:rPr lang="ru-RU" sz="1400"/>
              <a:t>Порядок проведения очередной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начального, основного среднего и общего среднего образования и специальные учебные программы</a:t>
            </a:r>
          </a:p>
          <a:p>
            <a:pPr algn="just"/>
            <a:r>
              <a:rPr lang="ru-RU" sz="1400" b="1" smtClean="0"/>
              <a:t>Параграф </a:t>
            </a:r>
            <a:r>
              <a:rPr lang="ru-RU" sz="1400" b="1"/>
              <a:t>2. </a:t>
            </a:r>
            <a:r>
              <a:rPr lang="ru-RU" sz="1400"/>
              <a:t>Порядок досрочной аттестация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начального, основного среднего и общего среднего образования и специальные учебные </a:t>
            </a:r>
            <a:r>
              <a:rPr lang="ru-RU" sz="1400" smtClean="0"/>
              <a:t>программы</a:t>
            </a:r>
          </a:p>
          <a:p>
            <a:pPr algn="just"/>
            <a:endParaRPr lang="ru-RU" sz="1400"/>
          </a:p>
          <a:p>
            <a:pPr algn="just"/>
            <a:r>
              <a:rPr lang="ru-RU" sz="1400"/>
              <a:t> </a:t>
            </a:r>
            <a:r>
              <a:rPr lang="ru-RU" sz="1400" b="1" smtClean="0"/>
              <a:t>Глава </a:t>
            </a:r>
            <a:r>
              <a:rPr lang="ru-RU" sz="1400" b="1"/>
              <a:t>3. </a:t>
            </a:r>
            <a:r>
              <a:rPr lang="ru-RU" sz="1400"/>
              <a:t>Порядок и условия проведения аттестации иных гражданских служащих в сфере образования и науки</a:t>
            </a:r>
          </a:p>
          <a:p>
            <a:pPr algn="just"/>
            <a:endParaRPr lang="ru-RU" sz="1200" b="1" smtClean="0"/>
          </a:p>
          <a:p>
            <a:pPr algn="just"/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117696579"/>
      </p:ext>
    </p:extLst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30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04664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    </a:t>
            </a:r>
            <a:endParaRPr lang="ru-RU" sz="280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0648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/>
              <a:t>88. Аттестационная комиссия соответствующего уровня направляет аттестационные материалы в экспертный совет соответствующего уровня два раза в год </a:t>
            </a:r>
            <a:r>
              <a:rPr lang="ru-RU" sz="2800" b="1"/>
              <a:t>(до 15 мая и 15 ноября текущего года соответственно) </a:t>
            </a:r>
            <a:r>
              <a:rPr lang="ru-RU" sz="2800"/>
              <a:t>по акту приема-передачи портфолио аттестуемого на очередную аттестацию на присвоение (подтверждение) квалификационных категорий по форме согласно приложению </a:t>
            </a:r>
            <a:r>
              <a:rPr lang="en-US" sz="2800"/>
              <a:t>7 к настоящим Правилам</a:t>
            </a:r>
            <a:r>
              <a:rPr lang="en-US" sz="2800" smtClean="0"/>
              <a:t>.</a:t>
            </a:r>
            <a:endParaRPr lang="ru-RU" sz="2800" smtClean="0"/>
          </a:p>
          <a:p>
            <a:pPr algn="just"/>
            <a:r>
              <a:rPr lang="en-US" sz="2800"/>
              <a:t>       </a:t>
            </a:r>
            <a:r>
              <a:rPr lang="ru-RU" sz="2800"/>
              <a:t>89. В состав экспертного совета входят председатель и члены экспертного совета. Экспертный совет состоит из нечетного количества членов, но не менее 5 человек. </a:t>
            </a:r>
          </a:p>
          <a:p>
            <a:pPr algn="just"/>
            <a:r>
              <a:rPr lang="en-US" sz="2800"/>
              <a:t>     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3442350475"/>
      </p:ext>
    </p:extLst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930724" y="6398475"/>
            <a:ext cx="1087803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31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5" y="0"/>
            <a:ext cx="8792450" cy="1052736"/>
          </a:xfrm>
        </p:spPr>
        <p:txBody>
          <a:bodyPr>
            <a:noAutofit/>
          </a:bodyPr>
          <a:lstStyle/>
          <a:p>
            <a:pPr algn="ctr"/>
            <a:r>
              <a:rPr lang="ru-RU" sz="1800" b="1" kern="5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Times New Roman"/>
                <a:cs typeface="Arial" pitchFamily="34" charset="0"/>
              </a:rPr>
              <a:t>Состав экспертных советов </a:t>
            </a:r>
            <a:br>
              <a:rPr lang="ru-RU" sz="1800" b="1" kern="5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Times New Roman"/>
                <a:cs typeface="Arial" pitchFamily="34" charset="0"/>
              </a:rPr>
            </a:br>
            <a:r>
              <a:rPr lang="ru-RU" sz="1800" b="1" kern="5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Times New Roman"/>
                <a:cs typeface="Arial" pitchFamily="34" charset="0"/>
              </a:rPr>
              <a:t>для проведения комплексного аналитического обобщения </a:t>
            </a:r>
            <a:br>
              <a:rPr lang="ru-RU" sz="1800" b="1" kern="5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Times New Roman"/>
                <a:cs typeface="Arial" pitchFamily="34" charset="0"/>
              </a:rPr>
            </a:br>
            <a:r>
              <a:rPr lang="ru-RU" sz="1800" b="1" kern="5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Times New Roman"/>
                <a:cs typeface="Arial" pitchFamily="34" charset="0"/>
              </a:rPr>
              <a:t>итогов </a:t>
            </a:r>
            <a:r>
              <a:rPr lang="ru-RU" sz="1800" b="1" kern="5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Times New Roman"/>
                <a:cs typeface="Arial" pitchFamily="34" charset="0"/>
              </a:rPr>
              <a:t>деятельности педагогических работников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0B4A9F8B-F443-4990-8993-DADC4A9C5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470805"/>
              </p:ext>
            </p:extLst>
          </p:nvPr>
        </p:nvGraphicFramePr>
        <p:xfrm>
          <a:off x="179511" y="980728"/>
          <a:ext cx="8787711" cy="55275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1">
                  <a:extLst>
                    <a:ext uri="{9D8B030D-6E8A-4147-A177-3AD203B41FA5}">
                      <a16:colId xmlns="" xmlns:a16="http://schemas.microsoft.com/office/drawing/2014/main" val="1300001187"/>
                    </a:ext>
                  </a:extLst>
                </a:gridCol>
                <a:gridCol w="6052572">
                  <a:extLst>
                    <a:ext uri="{9D8B030D-6E8A-4147-A177-3AD203B41FA5}">
                      <a16:colId xmlns="" xmlns:a16="http://schemas.microsoft.com/office/drawing/2014/main" val="2875490196"/>
                    </a:ext>
                  </a:extLst>
                </a:gridCol>
                <a:gridCol w="1294978">
                  <a:extLst>
                    <a:ext uri="{9D8B030D-6E8A-4147-A177-3AD203B41FA5}">
                      <a16:colId xmlns="" xmlns:a16="http://schemas.microsoft.com/office/drawing/2014/main" val="76425526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kumimoji="0" lang="ru-RU" sz="1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«педагог-модератор» 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Высококвалифицированные</a:t>
                      </a:r>
                      <a:r>
                        <a:rPr lang="ru-RU" sz="1600" baseline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60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педагогические работники организации образования, НПП РК "Атамекен", общественных организаций, профсоюзов, работодателей;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школа</a:t>
                      </a:r>
                      <a:endParaRPr kumimoji="0" lang="ru-RU" sz="1600" b="1" i="0" u="none" strike="noStrike" kern="1200" cap="none" spc="0" normalizeH="0" baseline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1435148324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«педагог-эксперт»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Методисты</a:t>
                      </a:r>
                      <a:r>
                        <a:rPr lang="ru-RU" sz="1600" baseline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60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методических кабинетов (центров) и высококвалифицированные педагогические работники организаций образования, города (района), представители организации повышения квалификации, НПП РК "Атамекен", общественных организаций, профсоюзов, работодателей;</a:t>
                      </a:r>
                      <a:endParaRPr lang="ru-RU" sz="1600" kern="5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райОО</a:t>
                      </a:r>
                      <a:r>
                        <a:rPr kumimoji="0" lang="ru-RU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6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горОО</a:t>
                      </a:r>
                      <a:endParaRPr kumimoji="0" lang="ru-RU" sz="1600" b="1" i="0" u="none" strike="noStrike" kern="1200" cap="none" spc="0" normalizeH="0" baseline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3118916271"/>
                  </a:ext>
                </a:extLst>
              </a:tr>
              <a:tr h="12096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«педагог-исследователь</a:t>
                      </a: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» </a:t>
                      </a:r>
                      <a:endParaRPr kumimoji="0" lang="ru-RU" sz="1200" b="1" i="0" u="none" strike="noStrike" kern="1200" cap="none" spc="0" normalizeH="0" baseline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методисты методических центров и высококвалифицированные педагогические работники организаций образования области, организаций повышения квалификации, представители НППРК "Атамекен", общественных организаций, профсоюзов, работодателей.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102235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6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ОблУО</a:t>
                      </a:r>
                      <a:endParaRPr kumimoji="0" lang="ru-RU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3523429859"/>
                  </a:ext>
                </a:extLst>
              </a:tr>
              <a:tr h="145465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«педагог-мастер»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методисты методических центров и высококвалифицированные педагогические работники организаций образования области, организаций повышения квалификации, методических кабинетов, попечительских советов, представители НППРК "Атамекен", автономной организации образования "Назарбаев Интеллектуальные школы", общественных организаций, профсоюзов, работодателей</a:t>
                      </a:r>
                      <a:endParaRPr lang="ru-RU" sz="1600" kern="5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102235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6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ОблУО</a:t>
                      </a:r>
                      <a:endParaRPr kumimoji="0" lang="ru-RU" sz="16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2235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6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АОО «НИШ»</a:t>
                      </a:r>
                      <a:endParaRPr kumimoji="0" lang="ru-RU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="" xmlns:a16="http://schemas.microsoft.com/office/drawing/2014/main" val="2184535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389872"/>
      </p:ext>
    </p:extLst>
  </p:cSld>
  <p:clrMapOvr>
    <a:masterClrMapping/>
  </p:clrMapOvr>
  <p:transition/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32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9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 </a:t>
            </a:r>
            <a:r>
              <a:rPr lang="en-US"/>
              <a:t>  </a:t>
            </a:r>
            <a:r>
              <a:rPr lang="en-US" sz="3200"/>
              <a:t>   </a:t>
            </a:r>
            <a:r>
              <a:rPr lang="ru-RU" sz="3200"/>
              <a:t> 91. Экспертный совет соответствующего уровня рассматривает и оценивает портфолио аттестуемых на очередную аттестацию на присвоение (подтверждение) квалификационных категорий </a:t>
            </a:r>
            <a:r>
              <a:rPr lang="ru-RU" sz="3200" b="1"/>
              <a:t>в соответствии с критериями оценивания портфолио </a:t>
            </a:r>
            <a:r>
              <a:rPr lang="ru-RU" sz="3200"/>
              <a:t>аттестуемых на присвоение (подтверждение) квалификационной категории </a:t>
            </a:r>
            <a:r>
              <a:rPr lang="ru-RU" sz="3200" b="1"/>
              <a:t>по форме согласно приложению 8 к настоящим Правилам</a:t>
            </a:r>
            <a:r>
              <a:rPr lang="ru-RU" sz="3200"/>
              <a:t>, </a:t>
            </a:r>
            <a:r>
              <a:rPr lang="ru-RU" sz="3200" b="1"/>
              <a:t>с учетом листов наблюдения </a:t>
            </a:r>
            <a:r>
              <a:rPr lang="ru-RU" sz="3200"/>
              <a:t>по форме согласно приложению </a:t>
            </a:r>
            <a:r>
              <a:rPr lang="en-US" sz="3200"/>
              <a:t>9 к настоящим Правилам.</a:t>
            </a: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685185084"/>
      </p:ext>
    </p:extLst>
  </p:cSld>
  <p:clrMapOvr>
    <a:masterClrMapping/>
  </p:clrMapOvr>
  <p:transition/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25443"/>
              </p:ext>
            </p:extLst>
          </p:nvPr>
        </p:nvGraphicFramePr>
        <p:xfrm>
          <a:off x="156676" y="690883"/>
          <a:ext cx="8879819" cy="6051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51"/>
                <a:gridCol w="1492638"/>
                <a:gridCol w="1750934"/>
                <a:gridCol w="2244098"/>
                <a:gridCol w="2244098"/>
              </a:tblGrid>
              <a:tr h="360260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Критерии оценивания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Квалификационная категория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Педагог-модератор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Педагог-эксперт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Педагог-исследователь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Педагог-мастер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</a:tr>
              <a:tr h="6994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Качество знаний обучающихся1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 роста качества знаний на 3%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 роста качества знаний на 7%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 роста качества знаний на 10%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 роста качества знаний на 15%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</a:tr>
              <a:tr h="1827786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Качество преподавания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Листы наблюдения уроков с рекомендациями экспертного совета организации образования (не менее 2 при наличии)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Листы наблюдения уроков с рекомендациями экспертного совета орган управления образования (район/город) (не менее 2 при наличии)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Листы наблюдения уроков с рекомендациями экспертного совета орган управления образования (область/городов Нур-Султан, Алматы и Шымкент) (не менее 3)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Листы наблюдения уроков с рекомендациями АОО "Назарбаев Интеллектуальные школы" или экспертного совета орган управления образования (область/городов Нур-Султан, Алматы и Шымкента) (не менее 3)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</a:tr>
              <a:tr h="750189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Достижения обучающихся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организации образования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района/города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области/городов или республики Нур-Султан, Алматы и Шымкента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b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</a:tr>
              <a:tr h="6994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Обобщение итогов деятельности 2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организации образования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района/города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области/городов Нур-Султан, Алматы и Шымкента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Республиканский уровень (на основе реализации собственной авторской идеи)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</a:tr>
              <a:tr h="1041434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Профессиональные достижения педагога 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Участие в профессиональных конкурсах, олимпиадах и иных мероприятиях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9" marR="7239" marT="7239" marB="7239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167663"/>
            <a:ext cx="85689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Критерии оценивания портфолио аттестуемого на присвоение (подтверждение) квалификационной категории (Приложение 8)</a:t>
            </a: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80142"/>
      </p:ext>
    </p:extLst>
  </p:cSld>
  <p:clrMapOvr>
    <a:masterClrMapping/>
  </p:clrMapOvr>
  <p:transition/>
  <p:timing/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80648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>
                <a:latin typeface="Arial" pitchFamily="34" charset="0"/>
                <a:cs typeface="Arial" pitchFamily="34" charset="0"/>
              </a:rPr>
              <a:t>ПРИМЕЧАНИЕ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ru-RU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>
                <a:latin typeface="Arial" pitchFamily="34" charset="0"/>
                <a:cs typeface="Arial" pitchFamily="34" charset="0"/>
              </a:rPr>
              <a:t>1 К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ритерий «Качество знаний обучающихся» является </a:t>
            </a:r>
            <a:r>
              <a:rPr lang="ru-RU" sz="2000">
                <a:latin typeface="Arial" pitchFamily="34" charset="0"/>
                <a:cs typeface="Arial" pitchFamily="34" charset="0"/>
              </a:rPr>
              <a:t>не обязательным, в случае если качество знаний за аттестационный период составляет не менее 70%. </a:t>
            </a:r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2 По критерию «Обобщение итогов деятельности» вкладывается: документ </a:t>
            </a:r>
            <a:r>
              <a:rPr lang="ru-RU" sz="2000">
                <a:latin typeface="Arial" pitchFamily="34" charset="0"/>
                <a:cs typeface="Arial" pitchFamily="34" charset="0"/>
              </a:rPr>
              <a:t>о внесении опыта в банк данных соответствующего уровня, выступления на конференциях, симпозиумах (</a:t>
            </a:r>
            <a:r>
              <a:rPr lang="ru-RU" sz="2000" b="1">
                <a:latin typeface="Arial" pitchFamily="34" charset="0"/>
                <a:cs typeface="Arial" pitchFamily="34" charset="0"/>
              </a:rPr>
              <a:t>прилагается программа мероприятия и текст выступления, опубликованный в сборнике мероприятия), разработка методических материалов, проведение семинаров, мастер - классов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>
                <a:latin typeface="Arial" pitchFamily="34" charset="0"/>
                <a:cs typeface="Arial" pitchFamily="34" charset="0"/>
              </a:rPr>
              <a:t>      Примечание: из 5 критериев оценивания портфолио аттестуемого на присвоение (подтверждение) квалификационной категории </a:t>
            </a:r>
            <a:r>
              <a:rPr lang="ru-RU" sz="2000" b="1" i="1">
                <a:latin typeface="Arial" pitchFamily="34" charset="0"/>
                <a:cs typeface="Arial" pitchFamily="34" charset="0"/>
              </a:rPr>
              <a:t>достижения обучающихся, обобщение итогов деятельности и профессиональные достижения педагога являются обязательными</a:t>
            </a:r>
            <a:r>
              <a:rPr lang="ru-RU" sz="2000" i="1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8130451"/>
      </p:ext>
    </p:extLst>
  </p:cSld>
  <p:clrMapOvr>
    <a:masterClrMapping/>
  </p:clrMapOvr>
  <p:transition/>
  <p:timing/>
</p:sld>
</file>

<file path=ppt/slides/slide3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0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Критерии оценивания портфолио аттестуемого на присвоение (подтверждение) квалификационной категории (для педагогов специальных организаций образования, специальных классов в общеобразовательных школах</a:t>
            </a:r>
            <a:r>
              <a:rPr lang="ru-RU" sz="1600" b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891756"/>
              </p:ext>
            </p:extLst>
          </p:nvPr>
        </p:nvGraphicFramePr>
        <p:xfrm>
          <a:off x="107503" y="836713"/>
          <a:ext cx="9001001" cy="6020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8716"/>
                <a:gridCol w="1655770"/>
                <a:gridCol w="1908083"/>
                <a:gridCol w="2123097"/>
                <a:gridCol w="1765335"/>
              </a:tblGrid>
              <a:tr h="326536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Критерии оценивания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Квалификационная категория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Педагог-модератор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Педагог-эксперт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Педагог-исследователь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Педагог-мастер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</a:tr>
              <a:tr h="142028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Результативность</a:t>
                      </a:r>
                      <a:br>
                        <a:rPr lang="ru-RU" sz="1200" b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 </a:t>
                      </a:r>
                      <a:r>
                        <a:rPr lang="ru-RU" sz="1200" b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специалиста по реализации индивидуальной развивающей программы</a:t>
                      </a:r>
                      <a:endParaRPr lang="ru-RU" sz="1200" b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Реализация индивидуальной развивающей программы 40%-50%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Реализация индивидуальной развивающей программы 50%-60%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Реализация индивидуальной развивающей программы 60%-70%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Реализация индивидуальной развивающей программы 70%-80%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</a:tr>
              <a:tr h="1680735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Качество коррекционно-развивающих занятий</a:t>
                      </a:r>
                      <a:endParaRPr lang="ru-RU" sz="1200" b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Листы наблюдения занятий с рекомендациями экспертного совета организации образования (не менее 2)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Листы наблюдения занятий с рекомендациями экспертного совета орган управления образования (район/город) (не менее 2)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Листы наблюдения занятий с рекомендациями экспертного совета орган управления образования (область/городов Астаны, Алматы и Шымкента) (не менее 3)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Листы наблюдения занятий с рекомендациями экспертного совета (не менее 3)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</a:tr>
              <a:tr h="1193564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Обобщение итогов деятельности 1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организации образования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района/города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области/городов Нур-Султан, Алматы и Шымкента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Республиканский уровень (на основе реализации собственной авторской идеи)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</a:tr>
              <a:tr h="846769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Профессиональные достижения педагога 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Участие в профессиональных конкурсах, олимпиадах и иных мероприятиях</a:t>
                      </a:r>
                      <a:endParaRPr lang="ru-RU" sz="12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16" marR="7616" marT="7616" marB="761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848501"/>
      </p:ext>
    </p:extLst>
  </p:cSld>
  <p:clrMapOvr>
    <a:masterClrMapping/>
  </p:clrMapOvr>
  <p:transition/>
  <p:timing/>
</p:sld>
</file>

<file path=ppt/slides/slide3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>
                <a:latin typeface="Arial" pitchFamily="34" charset="0"/>
                <a:cs typeface="Arial" pitchFamily="34" charset="0"/>
              </a:rPr>
              <a:t>ПРИМЕЧАНИЕ: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Есть отличия в критериях для </a:t>
            </a:r>
            <a:r>
              <a:rPr lang="ru-RU" sz="2400" i="1">
                <a:latin typeface="Arial" pitchFamily="34" charset="0"/>
                <a:cs typeface="Arial" pitchFamily="34" charset="0"/>
              </a:rPr>
              <a:t>педагогов специальных организаций образования, специальных классов в общеобразовательных школах (изменения коснулись первого и второго критерия). Отсутствует критерий «Достижения обучающихся). </a:t>
            </a:r>
            <a:endParaRPr lang="ru-RU" sz="24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i="1">
                <a:latin typeface="Arial" pitchFamily="34" charset="0"/>
                <a:cs typeface="Arial" pitchFamily="34" charset="0"/>
              </a:rPr>
              <a:t> </a:t>
            </a:r>
            <a:endParaRPr lang="ru-RU" sz="24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>
                <a:latin typeface="Arial" pitchFamily="34" charset="0"/>
                <a:cs typeface="Arial" pitchFamily="34" charset="0"/>
              </a:rPr>
              <a:t> 1 Документ о внесении опыта в банк данных соответствующего уровня, выступления на конференциях, симпозиумах (прилагается программа мероприятия и текст выступления, опубликованный в сборнике мероприятия), разработка методических материалов, проведение семинаров, мастер классов.</a:t>
            </a:r>
          </a:p>
          <a:p>
            <a:pPr algn="just"/>
            <a:r>
              <a:rPr lang="ru-RU" sz="2400">
                <a:latin typeface="Arial" pitchFamily="34" charset="0"/>
                <a:cs typeface="Arial" pitchFamily="34" charset="0"/>
              </a:rPr>
              <a:t>      Примечание: из 5 критериев оценивания портфолио аттестуемого на присвоение (подтверждение) квалификационной категории достижения обучающихся, обобщение итогов деятельности и профессиональные достижения педагога являются обязательными.</a:t>
            </a:r>
          </a:p>
          <a:p>
            <a:pPr algn="just"/>
            <a:r>
              <a:rPr lang="ru-RU" sz="240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32505226"/>
      </p:ext>
    </p:extLst>
  </p:cSld>
  <p:clrMapOvr>
    <a:masterClrMapping/>
  </p:clrMapOvr>
  <p:transition/>
  <p:timing/>
</p:sld>
</file>

<file path=ppt/slides/slide3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0"/>
            <a:ext cx="8229600" cy="363990"/>
          </a:xfrm>
        </p:spPr>
        <p:txBody>
          <a:bodyPr>
            <a:noAutofit/>
          </a:bodyPr>
          <a:lstStyle/>
          <a:p>
            <a:pPr algn="ctr"/>
            <a:r>
              <a:rPr lang="ru-RU" sz="2000" b="1" kern="50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Arial" pitchFamily="34" charset="0"/>
              </a:rPr>
              <a:t>Лист наблюдения урока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747540"/>
              </p:ext>
            </p:extLst>
          </p:nvPr>
        </p:nvGraphicFramePr>
        <p:xfrm>
          <a:off x="395536" y="404663"/>
          <a:ext cx="8496943" cy="7318177"/>
        </p:xfrm>
        <a:graphic>
          <a:graphicData uri="http://schemas.openxmlformats.org/drawingml/2006/table">
            <a:tbl>
              <a:tblPr/>
              <a:tblGrid>
                <a:gridCol w="2575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984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693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092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24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07783">
                <a:tc gridSpan="4"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Дата наблюдения урока: </a:t>
                      </a:r>
                      <a:endParaRPr lang="ru-RU" sz="1600" b="1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7783">
                <a:tc gridSpan="4"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Класс:</a:t>
                      </a:r>
                      <a:endParaRPr lang="ru-RU" sz="1600" b="1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5567">
                <a:tc gridSpan="4"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Предмет:                                              Тема: </a:t>
                      </a:r>
                      <a:endParaRPr lang="ru-RU" sz="1600" b="1" kern="5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 kern="5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600" b="1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7783">
                <a:tc gridSpan="4"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Педагог: </a:t>
                      </a:r>
                      <a:endParaRPr lang="ru-RU" sz="1600" b="1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7783">
                <a:tc gridSpan="4"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Наблюдатель:</a:t>
                      </a:r>
                      <a:endParaRPr lang="ru-RU" sz="1600" b="1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</a:t>
                      </a:r>
                      <a:endParaRPr lang="ru-RU" sz="1400" b="1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Элементы наблюдения</a:t>
                      </a:r>
                      <a:endParaRPr lang="ru-RU" sz="1600" b="1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Отметка (</a:t>
                      </a:r>
                      <a:r>
                        <a:rPr lang="en-US" sz="1200" b="1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</a:t>
                      </a:r>
                      <a:r>
                        <a:rPr lang="ru-RU" sz="1200" b="1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  <a:endParaRPr lang="ru-RU" sz="1400" b="1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7783">
                <a:tc>
                  <a:txBody>
                    <a:bodyPr/>
                    <a:lstStyle/>
                    <a:p>
                      <a:pPr marL="0" lvl="0" indent="0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ru-RU" sz="1200" kern="5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590"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Представлен </a:t>
                      </a:r>
                      <a:r>
                        <a:rPr lang="ru-RU" sz="1400" kern="5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план урока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1590">
                        <a:spcAft>
                          <a:spcPct val="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1930" indent="-177165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7783">
                <a:tc rowSpan="3">
                  <a:txBody>
                    <a:bodyPr/>
                    <a:lstStyle/>
                    <a:p>
                      <a:pPr marL="0" lvl="0" indent="0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ru-RU" sz="1200" kern="5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62865" marR="113030"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Ожидаемые результаты соответствуют целям обучения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62865" marR="113030">
                        <a:spcAft>
                          <a:spcPct val="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учитывают потребности обучающихся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endParaRPr lang="ru-RU" sz="700" kern="50">
                        <a:effectLst/>
                        <a:latin typeface="Wingdings"/>
                        <a:ea typeface="Arial Unicode MS"/>
                        <a:cs typeface="Wingdings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направлены на развитие исследовательских навыков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endParaRPr lang="ru-RU" sz="700" kern="50">
                        <a:effectLst/>
                        <a:latin typeface="Wingdings"/>
                        <a:ea typeface="Arial Unicode MS"/>
                        <a:cs typeface="Wingdings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7783">
                <a:tc>
                  <a:txBody>
                    <a:bodyPr/>
                    <a:lstStyle/>
                    <a:p>
                      <a:pPr marL="0" lvl="0" indent="0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ru-RU" sz="1200" kern="5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</a:t>
                      </a: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113030"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Педагог вовлекает обучающихся в постановку целей урока</a:t>
                      </a: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 и ожидаемых результатов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13030">
                        <a:spcAft>
                          <a:spcPct val="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7783">
                <a:tc>
                  <a:txBody>
                    <a:bodyPr/>
                    <a:lstStyle/>
                    <a:p>
                      <a:pPr marL="0" lvl="0" indent="0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ru-RU" sz="1200" kern="5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</a:t>
                      </a: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113030"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На каждом этапе </a:t>
                      </a: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урока </a:t>
                      </a: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педагог вовлекает всех обучающихся в активное обучение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13030">
                        <a:spcAft>
                          <a:spcPct val="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7783">
                <a:tc rowSpan="3">
                  <a:txBody>
                    <a:bodyPr/>
                    <a:lstStyle/>
                    <a:p>
                      <a:pPr marL="0" lvl="0" indent="0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ru-RU" sz="1200" kern="5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</a:t>
                      </a: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113030"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При организации изучения учебного материала педагог обеспечивает: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13030">
                        <a:spcAft>
                          <a:spcPct val="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удовлетворение потребностей обучающихся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endParaRPr lang="ru-RU" sz="700" kern="50">
                        <a:effectLst/>
                        <a:latin typeface="Wingdings"/>
                        <a:ea typeface="Arial Unicode MS"/>
                        <a:cs typeface="Wingdings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развитие способностей обучающихся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endParaRPr lang="ru-RU" sz="700" kern="50">
                        <a:effectLst/>
                        <a:latin typeface="Wingdings"/>
                        <a:ea typeface="Arial Unicode MS"/>
                        <a:cs typeface="Wingdings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8173">
                <a:tc rowSpan="4">
                  <a:txBody>
                    <a:bodyPr/>
                    <a:lstStyle/>
                    <a:p>
                      <a:pPr marL="0" lvl="0" indent="0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ru-RU" sz="1200" kern="5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113030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В ходе урока педагог использует ресурсы ИКТ 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113030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415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использует готовые цифровые образовательные ресурсы для достижения образовательных результатов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endParaRPr lang="ru-RU" sz="700" kern="50">
                        <a:effectLst/>
                        <a:latin typeface="Wingdings"/>
                        <a:ea typeface="Arial Unicode MS"/>
                        <a:cs typeface="Wingdings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использует собственные цифровые образовательные ресурсы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endParaRPr lang="ru-RU" sz="700" kern="50">
                        <a:effectLst/>
                        <a:latin typeface="Wingdings"/>
                        <a:ea typeface="Arial Unicode MS"/>
                        <a:cs typeface="Wingdings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77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задействует сетевые ресурсы для совместной работы учащихся 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0" marR="113030" lvl="0" indent="-342900">
                        <a:spcAft>
                          <a:spcPct val="0"/>
                        </a:spcAft>
                        <a:buFont typeface="Wingdings"/>
                        <a:buChar char=""/>
                      </a:pPr>
                      <a:endParaRPr lang="ru-RU" sz="700" kern="50">
                        <a:effectLst/>
                        <a:latin typeface="Wingdings"/>
                        <a:ea typeface="Arial Unicode MS"/>
                        <a:cs typeface="Wingdings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3753">
                <a:tc>
                  <a:txBody>
                    <a:bodyPr/>
                    <a:lstStyle/>
                    <a:p>
                      <a:pPr marL="0" lvl="0" indent="0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ru-RU" sz="1200" kern="5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7.</a:t>
                      </a: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0955" marR="113030"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Педагог отслеживает прогресс каждого обучающегося по достижению целей обучения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0955" marR="113030">
                        <a:spcAft>
                          <a:spcPct val="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07783">
                <a:tc>
                  <a:txBody>
                    <a:bodyPr/>
                    <a:lstStyle/>
                    <a:p>
                      <a:pPr marL="0" lvl="0" indent="0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ru-RU" sz="1200" kern="5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8.</a:t>
                      </a: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0955" marR="113030" algn="just"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Педагог вовлекает обучающихся в процесс оценивания 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0955" marR="113030" algn="just">
                        <a:spcAft>
                          <a:spcPct val="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13753">
                <a:tc>
                  <a:txBody>
                    <a:bodyPr/>
                    <a:lstStyle/>
                    <a:p>
                      <a:pPr marL="0" lvl="0" indent="0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ru-RU" sz="1200" kern="5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9.</a:t>
                      </a: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0955" marR="113030" algn="just"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Педагог создает условия для предоставления обучающимися конструктивной обратной связи</a:t>
                      </a:r>
                      <a:endParaRPr lang="ru-RU" sz="1600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0955" marR="113030" algn="just">
                        <a:spcAft>
                          <a:spcPct val="0"/>
                        </a:spcAft>
                      </a:pPr>
                      <a:endParaRPr lang="ru-RU" sz="700" kern="50"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</a:txBody>
                  <a:tcPr marL="38868" marR="388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11303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07783">
                <a:tc gridSpan="3">
                  <a:txBody>
                    <a:bodyPr/>
                    <a:lstStyle/>
                    <a:p>
                      <a:pPr marL="20955">
                        <a:spcAft>
                          <a:spcPct val="0"/>
                        </a:spcAft>
                      </a:pP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Дополнительные элементы наблюдения</a:t>
                      </a:r>
                      <a:endParaRPr lang="ru-RU" sz="1600" b="1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07783">
                <a:tc gridSpan="2">
                  <a:txBody>
                    <a:bodyPr/>
                    <a:lstStyle/>
                    <a:p>
                      <a:pPr marL="342900" lvl="0" indent="-342900">
                        <a:spcAft>
                          <a:spcPct val="0"/>
                        </a:spcAft>
                        <a:buFont typeface="+mj-lt"/>
                        <a:buAutoNum type="arabicPeriod"/>
                      </a:pP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SimSun"/>
                          <a:cs typeface="Arial" pitchFamily="34" charset="0"/>
                        </a:rPr>
                        <a:t> </a:t>
                      </a:r>
                      <a:endParaRPr lang="ru-RU" sz="1600" b="1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955"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400" kern="5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29151" marR="291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754308">
                <a:tc gridSpan="4">
                  <a:txBody>
                    <a:bodyPr/>
                    <a:lstStyle/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Обратная связь и рекомендации</a:t>
                      </a:r>
                      <a:r>
                        <a:rPr lang="ru-RU" sz="1400" b="1" kern="5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r>
                        <a:rPr lang="ru-RU" sz="1400" b="1" kern="5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ru-RU" sz="1600" b="1" kern="5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Arial Unicode MS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kern="5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706806"/>
      </p:ext>
    </p:extLst>
  </p:cSld>
  <p:clrMapOvr>
    <a:masterClrMapping/>
  </p:clrMapOvr>
  <p:transition/>
  <p:timing/>
</p:sld>
</file>

<file path=ppt/slides/slide3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38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35769" y="152400"/>
            <a:ext cx="8229600" cy="363990"/>
          </a:xfrm>
        </p:spPr>
        <p:txBody>
          <a:bodyPr>
            <a:noAutofit/>
          </a:bodyPr>
          <a:lstStyle/>
          <a:p>
            <a:r>
              <a:rPr lang="ru-RU" sz="2000" b="1" kern="5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Times New Roman"/>
                <a:cs typeface="Arial" pitchFamily="34" charset="0"/>
              </a:rPr>
              <a:t>Методические материалы</a:t>
            </a:r>
            <a:endParaRPr lang="ru-RU" sz="2000" b="1" kern="5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7181" y="866774"/>
            <a:ext cx="3893344" cy="20002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ct val="0"/>
              </a:spcAft>
              <a:buAutoNum type="arabicPeriod"/>
              <a:tabLst>
                <a:tab pos="180340"/>
              </a:tabLst>
            </a:pPr>
            <a:r>
              <a:rPr lang="kk-KZ" sz="200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 Методические рекомендации </a:t>
            </a:r>
            <a:r>
              <a:rPr lang="kk-KZ" sz="2000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по наблюдению уроков </a:t>
            </a:r>
            <a:endParaRPr lang="kk-KZ" sz="2000" smtClean="0">
              <a:solidFill>
                <a:srgbClr val="002060"/>
              </a:solidFill>
              <a:latin typeface="Arial Narrow" panose="020b0606020202030204" pitchFamily="34" charset="0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ct val="0"/>
              </a:spcAft>
              <a:tabLst>
                <a:tab pos="180340"/>
              </a:tabLst>
            </a:pP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(</a:t>
            </a:r>
            <a:r>
              <a:rPr lang="kk-KZ" sz="1600" i="1" smtClean="0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в </a:t>
            </a: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рамках аттестации педагогических работников и приравненных к ним лиц </a:t>
            </a: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общеобразовательных </a:t>
            </a:r>
            <a:r>
              <a:rPr lang="kk-KZ" sz="1600" i="1" smtClean="0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школ)</a:t>
            </a:r>
            <a:endParaRPr lang="ru-RU" sz="1200" i="1">
              <a:solidFill>
                <a:srgbClr val="002060"/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ct val="0"/>
              </a:spcAft>
            </a:pPr>
            <a:r>
              <a:rPr lang="kk-KZ" sz="1600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 </a:t>
            </a:r>
            <a:endParaRPr lang="ru-RU" sz="1400">
              <a:solidFill>
                <a:srgbClr val="002060"/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7182" y="3581400"/>
            <a:ext cx="3893344" cy="24669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ct val="0"/>
              </a:spcAft>
              <a:tabLst>
                <a:tab pos="180340"/>
              </a:tabLst>
            </a:pPr>
            <a:r>
              <a:rPr lang="kk-KZ" sz="200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2. Методические рекомендации по </a:t>
            </a:r>
            <a:r>
              <a:rPr lang="kk-KZ" sz="2000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школьному оцениванию </a:t>
            </a:r>
            <a:r>
              <a:rPr lang="kk-KZ" sz="200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деятельности педагогических работников </a:t>
            </a:r>
          </a:p>
          <a:p>
            <a:pPr algn="just">
              <a:lnSpc>
                <a:spcPct val="115000"/>
              </a:lnSpc>
              <a:spcAft>
                <a:spcPct val="0"/>
              </a:spcAft>
              <a:tabLst>
                <a:tab pos="180340"/>
              </a:tabLst>
            </a:pP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(</a:t>
            </a:r>
            <a:r>
              <a:rPr lang="kk-KZ" sz="1600" i="1" smtClean="0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в </a:t>
            </a: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рамках аттестации педагогических работников и приравненных к ним лиц </a:t>
            </a: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общеобразовательных </a:t>
            </a:r>
            <a:r>
              <a:rPr lang="kk-KZ" sz="1600" i="1" smtClean="0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школ)</a:t>
            </a:r>
            <a:endParaRPr lang="ru-RU" sz="1200" i="1">
              <a:solidFill>
                <a:srgbClr val="002060"/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ct val="0"/>
              </a:spcAft>
            </a:pP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 </a:t>
            </a:r>
            <a:endParaRPr lang="ru-RU" sz="1400" i="1">
              <a:solidFill>
                <a:srgbClr val="002060"/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371805" y="116632"/>
            <a:ext cx="4479301" cy="27503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>
              <a:lnSpc>
                <a:spcPct val="115000"/>
              </a:lnSpc>
              <a:spcAft>
                <a:spcPct val="0"/>
              </a:spcAft>
              <a:tabLst>
                <a:tab pos="450215"/>
              </a:tabLst>
            </a:pPr>
            <a:endParaRPr lang="kk-KZ" i="1" smtClean="0">
              <a:solidFill>
                <a:srgbClr val="002060"/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ct val="0"/>
              </a:spcAft>
              <a:tabLst>
                <a:tab pos="450215"/>
              </a:tabLst>
            </a:pPr>
            <a:r>
              <a:rPr lang="kk-KZ" sz="1600" i="1" smtClean="0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Методические </a:t>
            </a: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рекомендации </a:t>
            </a:r>
            <a:r>
              <a:rPr lang="ru-RU" sz="1600" i="1" err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определ</a:t>
            </a: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яют</a:t>
            </a:r>
            <a:r>
              <a:rPr lang="ru-RU" sz="16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 общие подходы к организации и проведению наблюдения уроков; содержат разъяснения по постановке цели профессионального развития, применению инструментов наблюдения уроков, предоставлени</a:t>
            </a:r>
            <a:r>
              <a:rPr lang="kk-KZ" sz="16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ю</a:t>
            </a:r>
            <a:r>
              <a:rPr lang="ru-RU" sz="16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 обратной связи по планированию, преподаванию и оцениванию учебных достижений </a:t>
            </a:r>
            <a:r>
              <a:rPr lang="ru-RU" sz="1600" i="1" err="1" smtClean="0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обучащихся</a:t>
            </a:r>
            <a:r>
              <a:rPr lang="ru-RU" sz="16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99992" y="2996951"/>
            <a:ext cx="4351114" cy="30514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>
              <a:lnSpc>
                <a:spcPct val="115000"/>
              </a:lnSpc>
              <a:spcAft>
                <a:spcPct val="0"/>
              </a:spcAft>
            </a:pPr>
            <a:r>
              <a:rPr lang="ru-RU" sz="1400" i="1" smtClean="0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В Методических </a:t>
            </a:r>
            <a:r>
              <a:rPr lang="ru-RU" sz="1400" i="1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рекомендациях рассматриваются подходы реализации полугодового и годового обзора деятельности педагогических работников, предоставления отзыва по наблюдению уроков в соответствии с требованиями квалификационной категории. Оценивание через ежегодный цикл наблюдения уроков обеспечивает соблюдение принципов прозрачности, коллегиальности и системности, позволяет сделать вывод о профессиональном развитии </a:t>
            </a:r>
            <a:r>
              <a:rPr lang="ru-RU" sz="1400" i="1" smtClean="0">
                <a:solidFill>
                  <a:srgbClr val="002060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педагогических работников.</a:t>
            </a:r>
            <a:endParaRPr lang="ru-RU" sz="1400" i="1">
              <a:solidFill>
                <a:srgbClr val="002060"/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7182" y="6237313"/>
            <a:ext cx="8441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smtClean="0">
                <a:solidFill>
                  <a:srgbClr val="FF0000"/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!!!!!!! </a:t>
            </a:r>
            <a:r>
              <a:rPr lang="ru-RU" sz="1600" b="1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Методические </a:t>
            </a:r>
            <a:r>
              <a:rPr lang="ru-RU" sz="1600" b="1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Times New Roman"/>
                <a:cs typeface="Times New Roman"/>
              </a:rPr>
              <a:t>рекомендации можно приобрести в Назарбаев Интеллектуальных школах в регионах РК</a:t>
            </a:r>
          </a:p>
        </p:txBody>
      </p:sp>
    </p:spTree>
    <p:extLst>
      <p:ext uri="{BB962C8B-B14F-4D97-AF65-F5344CB8AC3E}">
        <p14:creationId xmlns:p14="http://schemas.microsoft.com/office/powerpoint/2010/main" val="2664487729"/>
      </p:ext>
    </p:extLst>
  </p:cSld>
  <p:clrMapOvr>
    <a:masterClrMapping/>
  </p:clrMapOvr>
  <p:transition/>
  <p:timing/>
</p:sld>
</file>

<file path=ppt/slides/slide3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39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32656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smtClean="0"/>
              <a:t>Учебно-методическим центром развития образования Карагандинской области разработана инструкция для аттестуемых педагогов. </a:t>
            </a:r>
          </a:p>
          <a:p>
            <a:pPr algn="ctr"/>
            <a:endParaRPr lang="ru-RU" b="1" smtClean="0"/>
          </a:p>
          <a:p>
            <a:pPr algn="ctr"/>
            <a:endParaRPr lang="ru-RU" b="1"/>
          </a:p>
          <a:p>
            <a:pPr algn="ctr"/>
            <a:r>
              <a:rPr lang="ru-RU" sz="2000" b="1" smtClean="0"/>
              <a:t>Инструкция</a:t>
            </a:r>
            <a:endParaRPr lang="ru-RU" sz="2000"/>
          </a:p>
          <a:p>
            <a:pPr algn="ctr"/>
            <a:r>
              <a:rPr lang="ru-RU" sz="2000" b="1"/>
              <a:t>по оформлению портфолио документов аттестуемых педагогов.</a:t>
            </a:r>
            <a:endParaRPr lang="ru-RU" sz="2000"/>
          </a:p>
          <a:p>
            <a:r>
              <a:rPr lang="ru-RU" sz="2000"/>
              <a:t> </a:t>
            </a:r>
          </a:p>
          <a:p>
            <a:r>
              <a:rPr lang="ru-RU" sz="2000" b="1"/>
              <a:t>Структура: </a:t>
            </a:r>
            <a:endParaRPr lang="ru-RU" sz="2000"/>
          </a:p>
          <a:p>
            <a:r>
              <a:rPr lang="ru-RU" sz="2000"/>
              <a:t>Раздел 1. Общие сведения о педагоге. </a:t>
            </a:r>
          </a:p>
          <a:p>
            <a:r>
              <a:rPr lang="ru-RU" sz="2000"/>
              <a:t>Раздел 2. Результаты профессиональных достижений педагога.</a:t>
            </a:r>
          </a:p>
          <a:p>
            <a:r>
              <a:rPr lang="ru-RU" sz="2000" b="1"/>
              <a:t> </a:t>
            </a:r>
            <a:endParaRPr lang="ru-RU" sz="2000"/>
          </a:p>
          <a:p>
            <a:r>
              <a:rPr lang="ru-RU" sz="2000" b="1"/>
              <a:t>Содержание разделов </a:t>
            </a:r>
            <a:endParaRPr lang="ru-RU" sz="2000"/>
          </a:p>
          <a:p>
            <a:r>
              <a:rPr lang="ru-RU" sz="2000" b="1"/>
              <a:t> </a:t>
            </a:r>
            <a:endParaRPr lang="ru-RU" sz="2000"/>
          </a:p>
          <a:p>
            <a:r>
              <a:rPr lang="ru-RU" sz="2000" b="1"/>
              <a:t>Раздел 1. Общие сведения о педагоге.</a:t>
            </a:r>
            <a:endParaRPr lang="ru-RU" sz="2000"/>
          </a:p>
          <a:p>
            <a:pPr lvl="0"/>
            <a:r>
              <a:rPr lang="ru-RU" sz="2000"/>
              <a:t>титульный лист:</a:t>
            </a:r>
          </a:p>
          <a:p>
            <a:r>
              <a:rPr lang="ru-RU" sz="2000"/>
              <a:t>Обязательно должен включать в себя </a:t>
            </a:r>
          </a:p>
          <a:p>
            <a:r>
              <a:rPr lang="ru-RU" sz="2000"/>
              <a:t>- место работы с указанием города/района </a:t>
            </a:r>
          </a:p>
          <a:p>
            <a:r>
              <a:rPr lang="ru-RU" sz="2000"/>
              <a:t>- фамилия, имя, отчество,</a:t>
            </a:r>
          </a:p>
          <a:p>
            <a:r>
              <a:rPr lang="ru-RU" sz="2000"/>
              <a:t>- занимаемая должность;</a:t>
            </a:r>
          </a:p>
          <a:p>
            <a:r>
              <a:rPr lang="ru-RU" sz="2000"/>
              <a:t>- год оформления портфолио</a:t>
            </a:r>
          </a:p>
        </p:txBody>
      </p:sp>
    </p:spTree>
    <p:extLst>
      <p:ext uri="{BB962C8B-B14F-4D97-AF65-F5344CB8AC3E}">
        <p14:creationId xmlns:p14="http://schemas.microsoft.com/office/powerpoint/2010/main" val="383539954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/>
              <a:t>Раздел 1. Общие </a:t>
            </a:r>
            <a:r>
              <a:rPr lang="ru-RU" sz="2400" b="1" smtClean="0"/>
              <a:t>положения</a:t>
            </a:r>
          </a:p>
          <a:p>
            <a:pPr algn="just"/>
            <a:r>
              <a:rPr lang="en-US" sz="2400"/>
              <a:t>     </a:t>
            </a:r>
            <a:r>
              <a:rPr lang="ru-RU" sz="2400"/>
              <a:t> 1. Настоящие Правила и условия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 воспитания и обучения, начального, основного среднего и общего среднего образования, образовательные программы технического и профессионального, послесреднего, дополнительного образования и специальные учебные программы, и иных гражданских служащих в области образования и науки (далее - Правила) </a:t>
            </a:r>
            <a:r>
              <a:rPr lang="ru-RU" sz="2400" b="1"/>
              <a:t>разработаны в соответствии с пунктом 7 статьи 139 Трудового кодекса Республики Казахстан от 23 ноября 2015 года, Закона Республики Казахстан от 27 июля 2007 года "Об образовании" (далее – Закон).</a:t>
            </a:r>
          </a:p>
        </p:txBody>
      </p:sp>
    </p:spTree>
    <p:extLst>
      <p:ext uri="{BB962C8B-B14F-4D97-AF65-F5344CB8AC3E}">
        <p14:creationId xmlns:p14="http://schemas.microsoft.com/office/powerpoint/2010/main" val="2094407544"/>
      </p:ext>
    </p:extLst>
  </p:cSld>
  <p:clrMapOvr>
    <a:masterClrMapping/>
  </p:clrMapOvr>
  <p:transition/>
  <p:timing/>
</p:sld>
</file>

<file path=ppt/slides/slide4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404664"/>
            <a:ext cx="64807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/>
              <a:t>КГУ «Гимназия № 154 имени Абая» </a:t>
            </a:r>
          </a:p>
          <a:p>
            <a:pPr algn="ctr"/>
            <a:r>
              <a:rPr lang="ru-RU"/>
              <a:t>г</a:t>
            </a:r>
            <a:r>
              <a:rPr lang="en-US"/>
              <a:t>.</a:t>
            </a:r>
            <a:r>
              <a:rPr lang="ru-RU"/>
              <a:t>Темиртау</a:t>
            </a:r>
          </a:p>
          <a:p>
            <a:pPr algn="ctr"/>
            <a:r>
              <a:rPr lang="en-US" i="1"/>
              <a:t>(</a:t>
            </a:r>
            <a:r>
              <a:rPr lang="ru-RU" i="1"/>
              <a:t>шрифт </a:t>
            </a:r>
            <a:r>
              <a:rPr lang="en-US"/>
              <a:t>TIMES NEW ROMAN</a:t>
            </a:r>
            <a:r>
              <a:rPr lang="kk-KZ" i="1"/>
              <a:t>, кегль 14</a:t>
            </a:r>
            <a:r>
              <a:rPr lang="en-US" i="1"/>
              <a:t>)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pPr algn="ctr"/>
            <a:r>
              <a:rPr lang="ru-RU" b="1"/>
              <a:t>Иванова</a:t>
            </a:r>
            <a:endParaRPr lang="ru-RU"/>
          </a:p>
          <a:p>
            <a:pPr algn="ctr"/>
            <a:r>
              <a:rPr lang="ru-RU" b="1" err="1"/>
              <a:t>Гульзия Сергеевна</a:t>
            </a:r>
            <a:endParaRPr lang="ru-RU"/>
          </a:p>
          <a:p>
            <a:pPr algn="ctr"/>
            <a:r>
              <a:rPr lang="ru-RU"/>
              <a:t>учитель самопознания</a:t>
            </a:r>
          </a:p>
          <a:p>
            <a:pPr algn="ctr"/>
            <a:r>
              <a:rPr lang="en-US" i="1"/>
              <a:t>(</a:t>
            </a:r>
            <a:r>
              <a:rPr lang="ru-RU" i="1"/>
              <a:t>шрифт </a:t>
            </a:r>
            <a:r>
              <a:rPr lang="en-US"/>
              <a:t>TIMES NEW ROMAN</a:t>
            </a:r>
            <a:r>
              <a:rPr lang="kk-KZ" i="1"/>
              <a:t>, кегль 36)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r>
              <a:rPr lang="en-US"/>
              <a:t> </a:t>
            </a:r>
            <a:endParaRPr lang="ru-RU"/>
          </a:p>
          <a:p>
            <a:pPr algn="ctr"/>
            <a:r>
              <a:rPr lang="ru-RU"/>
              <a:t>2020 г.</a:t>
            </a:r>
          </a:p>
          <a:p>
            <a:pPr algn="ctr"/>
            <a:r>
              <a:rPr lang="en-US" i="1"/>
              <a:t>(</a:t>
            </a:r>
            <a:r>
              <a:rPr lang="ru-RU" i="1"/>
              <a:t>шрифт </a:t>
            </a:r>
            <a:r>
              <a:rPr lang="en-US"/>
              <a:t>TIMES NEW ROMAN</a:t>
            </a:r>
            <a:r>
              <a:rPr lang="kk-KZ" i="1"/>
              <a:t>, кегль 14</a:t>
            </a:r>
            <a:r>
              <a:rPr lang="en-US" i="1"/>
              <a:t>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783298"/>
      </p:ext>
    </p:extLst>
  </p:cSld>
  <p:clrMapOvr>
    <a:masterClrMapping/>
  </p:clrMapOvr>
  <p:transition/>
  <p:timing/>
</p:sld>
</file>

<file path=ppt/slides/slide4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заявление педагогического работника на подтверждение или присвоение квалификационной категории (по форме согласно приложению </a:t>
            </a:r>
            <a:r>
              <a:rPr lang="ru-RU" sz="2000" b="1"/>
              <a:t>№1</a:t>
            </a:r>
            <a:r>
              <a:rPr lang="ru-RU" sz="2000"/>
              <a:t> «Правил аттестации педагогических работников»).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копия документа, удостоверяющего личность;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копия диплома об образовании;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копия диплома, удостоверения о присвоении научного звания </a:t>
            </a:r>
            <a:r>
              <a:rPr lang="ru-RU" sz="2000" i="1"/>
              <a:t>(при наличии);</a:t>
            </a:r>
            <a:endParaRPr lang="ru-RU" sz="200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копия трудовой книжки;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копия удостоверения и приказа о присвоенной квалификационной категории (для лиц, ранее имевших квалификационную категорию);</a:t>
            </a:r>
          </a:p>
          <a:p>
            <a:pPr lvl="0"/>
            <a:r>
              <a:rPr lang="ru-RU" sz="2000">
                <a:solidFill>
                  <a:srgbClr val="FF0000"/>
                </a:solidFill>
              </a:rPr>
              <a:t>!!!!!</a:t>
            </a:r>
            <a:r>
              <a:rPr lang="ru-RU" sz="2000" b="1" i="1" smtClean="0">
                <a:solidFill>
                  <a:srgbClr val="C00000"/>
                </a:solidFill>
              </a:rPr>
              <a:t> </a:t>
            </a:r>
            <a:r>
              <a:rPr lang="ru-RU" sz="2000" b="1" i="1" smtClean="0"/>
              <a:t>в </a:t>
            </a:r>
            <a:r>
              <a:rPr lang="ru-RU" sz="2000" b="1" i="1"/>
              <a:t>случае продления срока действия квалификационной категории, необходимо приложить копию приказа о продлении.</a:t>
            </a:r>
            <a:endParaRPr lang="ru-RU" sz="200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копии документов о прохождении курсов повышения квалификации по заявленной специальности;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копия документа о прохождении курсов по дополнительным дисциплинам;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копия справки о прохождении национального квалификационного тестирования;</a:t>
            </a:r>
          </a:p>
          <a:p>
            <a:r>
              <a:rPr lang="ru-RU" sz="2000">
                <a:solidFill>
                  <a:srgbClr val="FF0000"/>
                </a:solidFill>
              </a:rPr>
              <a:t>!!!!!</a:t>
            </a:r>
            <a:r>
              <a:rPr lang="ru-RU" sz="2000" b="1" smtClean="0">
                <a:solidFill>
                  <a:srgbClr val="C00000"/>
                </a:solidFill>
              </a:rPr>
              <a:t> </a:t>
            </a:r>
            <a:r>
              <a:rPr lang="ru-RU" sz="2000" b="1" smtClean="0"/>
              <a:t>Примечание</a:t>
            </a:r>
            <a:r>
              <a:rPr lang="ru-RU" sz="2000" b="1" i="1"/>
              <a:t>: все копии документов заверяются подписью руководителя и печатью данной организации образования.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2174752075"/>
      </p:ext>
    </p:extLst>
  </p:cSld>
  <p:clrMapOvr>
    <a:masterClrMapping/>
  </p:clrMapOvr>
  <p:transition/>
  <p:timing/>
</p:sld>
</file>

<file path=ppt/slides/slide4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88640"/>
            <a:ext cx="756084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Раздел 2. Результаты профессиональных достижений педагога и образовательных достижений его обучающихся.</a:t>
            </a:r>
            <a:endParaRPr lang="ru-RU" sz="200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/>
              <a:t>Сертифицированные документы областного, республиканского, международного уровня</a:t>
            </a:r>
            <a:r>
              <a:rPr lang="ru-RU" sz="2000" i="1"/>
              <a:t>, </a:t>
            </a:r>
            <a:r>
              <a:rPr lang="ru-RU" sz="2000"/>
              <a:t>подтверждающие результаты профессиональной деятельности и профессионального роста педагога (за аттестационный период):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показатели качества знаний обучающихся </a:t>
            </a:r>
            <a:r>
              <a:rPr lang="ru-RU" sz="2000" b="1"/>
              <a:t>за аттестационный период</a:t>
            </a:r>
            <a:r>
              <a:rPr lang="ru-RU" sz="2000"/>
              <a:t>, включающий результаты внешней оценки учебных достижений и (или) текущей и (или) итоговой аттестации;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копии документов, подтверждающих профессиональные достижения педагогов и обобщение опыта (копии удостоверений правительственных наград, грамот, дипломов, благодарственных писем, сертификатов, свидетельств);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листы наблюдения уроков (занятий) (не менее трех). </a:t>
            </a:r>
            <a:endParaRPr lang="ru-RU" sz="2000" smtClean="0"/>
          </a:p>
          <a:p>
            <a:pPr lvl="0"/>
            <a:r>
              <a:rPr lang="ru-RU" sz="2000">
                <a:solidFill>
                  <a:srgbClr val="FF0000"/>
                </a:solidFill>
              </a:rPr>
              <a:t>!!!!! </a:t>
            </a:r>
            <a:r>
              <a:rPr lang="ru-RU" sz="2000" b="1" smtClean="0"/>
              <a:t>Листы </a:t>
            </a:r>
            <a:r>
              <a:rPr lang="ru-RU" sz="2000" b="1"/>
              <a:t>наблюдения урока должны содержать рекомендации члена областного экспертного совета (список членов экспертного совета в регионах утвержден приказом управления образования Карагандинской области);</a:t>
            </a:r>
            <a:endParaRPr lang="ru-RU" sz="200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/>
              <a:t>копии документов о прохождении обучающих курсов и семинаров.</a:t>
            </a:r>
          </a:p>
        </p:txBody>
      </p:sp>
    </p:spTree>
    <p:extLst>
      <p:ext uri="{BB962C8B-B14F-4D97-AF65-F5344CB8AC3E}">
        <p14:creationId xmlns:p14="http://schemas.microsoft.com/office/powerpoint/2010/main" val="871266952"/>
      </p:ext>
    </p:extLst>
  </p:cSld>
  <p:clrMapOvr>
    <a:masterClrMapping/>
  </p:clrMapOvr>
  <p:transition/>
  <p:timing/>
</p:sld>
</file>

<file path=ppt/slides/slide4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928992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000"/>
              <a:t>Сертифицированные документы областного, республиканского, международного уровня</a:t>
            </a:r>
            <a:r>
              <a:rPr lang="ru-RU" sz="2000" i="1"/>
              <a:t>, </a:t>
            </a:r>
            <a:r>
              <a:rPr lang="ru-RU" sz="2000"/>
              <a:t>подтверждающие результаты профессиональной деятельности педагога через образовательные достижения учащихся (за аттестационный период):</a:t>
            </a:r>
          </a:p>
          <a:p>
            <a:pPr lvl="0" algn="just"/>
            <a:r>
              <a:rPr lang="ru-RU" sz="2000"/>
              <a:t>копии грамот, дипломов учащихся;</a:t>
            </a:r>
          </a:p>
          <a:p>
            <a:pPr lvl="0" algn="just"/>
            <a:r>
              <a:rPr lang="ru-RU" sz="2000"/>
              <a:t>копии благодарственных писем учащихся;</a:t>
            </a:r>
          </a:p>
          <a:p>
            <a:pPr lvl="0" algn="just"/>
            <a:r>
              <a:rPr lang="ru-RU" sz="2000"/>
              <a:t>копии сертификатов, свидетельств учащихся</a:t>
            </a:r>
            <a:r>
              <a:rPr lang="ru-RU" sz="2000" smtClean="0"/>
              <a:t>.</a:t>
            </a:r>
          </a:p>
          <a:p>
            <a:pPr lvl="0" algn="just"/>
            <a:r>
              <a:rPr lang="ru-RU" sz="2000" b="1" i="1" smtClean="0"/>
              <a:t>	Результаты </a:t>
            </a:r>
            <a:r>
              <a:rPr lang="ru-RU" sz="2000" b="1" i="1"/>
              <a:t>внеурочной деятельности учащихся по предмету (награды, грамоты, дипломы, свидетельства) (не ниже уровня области для педагога-исследователя, педагога-мастера, не ниже уровня города для педагога-эксперта). </a:t>
            </a:r>
            <a:endParaRPr lang="ru-RU" sz="2000" i="1"/>
          </a:p>
          <a:p>
            <a:pPr algn="just"/>
            <a:r>
              <a:rPr lang="ru-RU" sz="2000">
                <a:solidFill>
                  <a:srgbClr val="FF0000"/>
                </a:solidFill>
              </a:rPr>
              <a:t>!!!!!</a:t>
            </a:r>
            <a:r>
              <a:rPr lang="ru-RU" sz="2000" smtClean="0"/>
              <a:t> Обязательно </a:t>
            </a:r>
            <a:r>
              <a:rPr lang="ru-RU" sz="2000"/>
              <a:t>указывать </a:t>
            </a:r>
            <a:r>
              <a:rPr lang="ru-RU" sz="2000" b="1"/>
              <a:t>год получения награды</a:t>
            </a:r>
            <a:r>
              <a:rPr lang="ru-RU" sz="2000"/>
              <a:t>. Если на дипломе год вручения не проставлен, необходимо проставить его самим. </a:t>
            </a:r>
            <a:endParaRPr lang="ru-RU" sz="2000" smtClean="0"/>
          </a:p>
          <a:p>
            <a:pPr algn="just"/>
            <a:r>
              <a:rPr lang="ru-RU" sz="2000">
                <a:solidFill>
                  <a:srgbClr val="FF0000"/>
                </a:solidFill>
              </a:rPr>
              <a:t>!!!!! </a:t>
            </a:r>
            <a:r>
              <a:rPr lang="ru-RU" sz="2000" smtClean="0"/>
              <a:t>Копии </a:t>
            </a:r>
            <a:r>
              <a:rPr lang="ru-RU" sz="2000"/>
              <a:t>дипломов, грамот, благодарственных писем, сертификатов и т.д. должны быть </a:t>
            </a:r>
            <a:r>
              <a:rPr lang="ru-RU" sz="2000" b="1"/>
              <a:t>черно-белыми</a:t>
            </a:r>
            <a:r>
              <a:rPr lang="ru-RU" sz="2000"/>
              <a:t>, четкими (не делайте копии с размытых фотографий). </a:t>
            </a:r>
            <a:endParaRPr lang="ru-RU" sz="2000" smtClean="0"/>
          </a:p>
          <a:p>
            <a:pPr algn="just"/>
            <a:r>
              <a:rPr lang="ru-RU" sz="2000">
                <a:solidFill>
                  <a:srgbClr val="FF0000"/>
                </a:solidFill>
              </a:rPr>
              <a:t>!!!!! </a:t>
            </a:r>
            <a:r>
              <a:rPr lang="ru-RU" sz="2000" b="1" smtClean="0"/>
              <a:t>Не </a:t>
            </a:r>
            <a:r>
              <a:rPr lang="ru-RU" sz="2000" b="1"/>
              <a:t>допускаются</a:t>
            </a:r>
            <a:r>
              <a:rPr lang="ru-RU" sz="2000"/>
              <a:t> </a:t>
            </a:r>
            <a:r>
              <a:rPr lang="ru-RU" sz="2000" b="1"/>
              <a:t>мелкие фотографии </a:t>
            </a:r>
            <a:r>
              <a:rPr lang="ru-RU" sz="2000"/>
              <a:t>(по 4 и более на странице), картинки, собранные на листе «веером».</a:t>
            </a:r>
          </a:p>
          <a:p>
            <a:pPr algn="ctr"/>
            <a:r>
              <a:rPr lang="ru-RU">
                <a:solidFill>
                  <a:srgbClr val="FF0000"/>
                </a:solidFill>
              </a:rPr>
              <a:t>!!!!!</a:t>
            </a:r>
            <a:r>
              <a:rPr lang="ru-RU" b="1" i="1" smtClean="0"/>
              <a:t> </a:t>
            </a:r>
            <a:r>
              <a:rPr lang="ru-RU" b="1" i="1" smtClean="0">
                <a:solidFill>
                  <a:srgbClr val="FF0000"/>
                </a:solidFill>
              </a:rPr>
              <a:t>Все </a:t>
            </a:r>
            <a:r>
              <a:rPr lang="ru-RU" b="1" i="1">
                <a:solidFill>
                  <a:srgbClr val="FF0000"/>
                </a:solidFill>
              </a:rPr>
              <a:t>наградные документы педагога и учащихся, публикации, материалы распространения передового опыта должны быть представлены только за аттестационный период.</a:t>
            </a:r>
          </a:p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449702"/>
      </p:ext>
    </p:extLst>
  </p:cSld>
  <p:clrMapOvr>
    <a:masterClrMapping/>
  </p:clrMapOvr>
  <p:transition/>
  <p:timing/>
</p:sld>
</file>

<file path=ppt/slides/slide4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/>
              <a:t>Динамика учебных достижений учащихся (за аттестационный период) </a:t>
            </a:r>
            <a:r>
              <a:rPr lang="ru-RU" b="1" i="1"/>
              <a:t>(в виде таблицы, описания, диаграммы)</a:t>
            </a:r>
            <a:r>
              <a:rPr lang="ru-RU" b="1" baseline="30000">
                <a:sym typeface="Symbol"/>
              </a:rPr>
              <a:t></a:t>
            </a:r>
            <a:endParaRPr lang="ru-RU"/>
          </a:p>
          <a:p>
            <a:r>
              <a:rPr lang="ru-RU"/>
              <a:t>Диаграмма – самый удобный вид динамики показателей качества знаний учащихся. На ней необходимо указать значения в процентах за каждый год обучения</a:t>
            </a:r>
            <a:r>
              <a:rPr lang="ru-RU" smtClean="0"/>
              <a:t>,</a:t>
            </a:r>
          </a:p>
          <a:p>
            <a:r>
              <a:rPr lang="ru-RU"/>
              <a:t>Динамику можно представить в виде таблицы. Составьте таблицу из двух строк и нужного количества столбцов. В верхней строке напишите показатели времени (год обучения), в нижней - данные измерений процесса. </a:t>
            </a:r>
          </a:p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260875"/>
              </p:ext>
            </p:extLst>
          </p:nvPr>
        </p:nvGraphicFramePr>
        <p:xfrm>
          <a:off x="323527" y="2564904"/>
          <a:ext cx="8496944" cy="840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5777"/>
                <a:gridCol w="1719393"/>
                <a:gridCol w="1737502"/>
                <a:gridCol w="1737502"/>
                <a:gridCol w="1566770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2015-2016 уч. год</a:t>
                      </a:r>
                      <a:endParaRPr lang="ru-RU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2016-2017 уч. год</a:t>
                      </a:r>
                      <a:endParaRPr lang="ru-RU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2017-2018 уч. год</a:t>
                      </a:r>
                      <a:endParaRPr lang="ru-RU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2018-2019 уч. год</a:t>
                      </a:r>
                      <a:endParaRPr lang="ru-RU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Динамика</a:t>
                      </a:r>
                      <a:endParaRPr lang="ru-RU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49,2%</a:t>
                      </a:r>
                      <a:endParaRPr lang="ru-RU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b="1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48%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b="1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54,7%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b="1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61,2%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400" b="1" spc="1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12%</a:t>
                      </a:r>
                      <a:endParaRPr lang="ru-RU" sz="14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5536" y="3717033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baseline="30000">
                <a:sym typeface="Symbol"/>
              </a:rPr>
              <a:t></a:t>
            </a:r>
            <a:r>
              <a:rPr lang="ru-RU" b="1"/>
              <a:t> Как рассчитать динамику качества знаний:</a:t>
            </a:r>
            <a:endParaRPr lang="ru-RU"/>
          </a:p>
          <a:p>
            <a:r>
              <a:rPr lang="ru-RU" b="1">
                <a:solidFill>
                  <a:srgbClr val="FF0000"/>
                </a:solidFill>
              </a:rPr>
              <a:t>Аттестационный период начинается с момента присвоения (подтверждения) предыдущей квалификационной категории (дата прописана в приказе на получение квалификационной категории).</a:t>
            </a:r>
            <a:endParaRPr lang="ru-RU">
              <a:solidFill>
                <a:srgbClr val="FF0000"/>
              </a:solidFill>
            </a:endParaRPr>
          </a:p>
          <a:p>
            <a:endParaRPr lang="ru-RU" b="1" smtClean="0"/>
          </a:p>
          <a:p>
            <a:r>
              <a:rPr lang="ru-RU">
                <a:solidFill>
                  <a:srgbClr val="FF0000"/>
                </a:solidFill>
              </a:rPr>
              <a:t>!!!!! </a:t>
            </a:r>
            <a:r>
              <a:rPr lang="ru-RU" b="1" smtClean="0"/>
              <a:t>Не </a:t>
            </a:r>
            <a:r>
              <a:rPr lang="ru-RU" b="1"/>
              <a:t>допускается</a:t>
            </a:r>
            <a:r>
              <a:rPr lang="ru-RU"/>
              <a:t> подавать заявление на  присвоение (подтверждение) квалификационных категорий до получения приказа о присвоении (подтверждении) предыдущей категории.</a:t>
            </a:r>
          </a:p>
        </p:txBody>
      </p:sp>
    </p:spTree>
    <p:extLst>
      <p:ext uri="{BB962C8B-B14F-4D97-AF65-F5344CB8AC3E}">
        <p14:creationId xmlns:p14="http://schemas.microsoft.com/office/powerpoint/2010/main" val="2422918239"/>
      </p:ext>
    </p:extLst>
  </p:cSld>
  <p:clrMapOvr>
    <a:masterClrMapping/>
  </p:clrMapOvr>
  <p:transition/>
  <p:timing/>
</p:sld>
</file>

<file path=ppt/slides/slide4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8640"/>
            <a:ext cx="842493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/>
              <a:t>Аттестационный период </a:t>
            </a:r>
            <a:r>
              <a:rPr lang="ru-RU" sz="2400" b="1"/>
              <a:t>1 год</a:t>
            </a:r>
            <a:r>
              <a:rPr lang="ru-RU" sz="2400"/>
              <a:t>: </a:t>
            </a:r>
          </a:p>
          <a:p>
            <a:pPr lvl="0"/>
            <a:r>
              <a:rPr lang="ru-RU" sz="2400"/>
              <a:t>качество знаний определяется по четвертным оценкам. Значения указываются средние по каждой параллели классов по одному предмету (если у педагога 2 и более предметов, то динамика указывается по каждому предмету отдельно</a:t>
            </a:r>
            <a:r>
              <a:rPr lang="ru-RU" sz="2400" smtClean="0"/>
              <a:t>)</a:t>
            </a:r>
          </a:p>
          <a:p>
            <a:r>
              <a:rPr lang="ru-RU" sz="2400" b="1"/>
              <a:t>Например:</a:t>
            </a:r>
            <a:endParaRPr lang="ru-RU" sz="2400"/>
          </a:p>
          <a:p>
            <a:r>
              <a:rPr lang="ru-RU" sz="2400"/>
              <a:t>История </a:t>
            </a:r>
            <a:r>
              <a:rPr lang="ru-RU" sz="2400" smtClean="0"/>
              <a:t>Казахстана</a:t>
            </a:r>
          </a:p>
          <a:p>
            <a:pPr lvl="0"/>
            <a:endParaRPr lang="ru-RU" smtClean="0"/>
          </a:p>
          <a:p>
            <a:pPr lvl="0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9643"/>
              </p:ext>
            </p:extLst>
          </p:nvPr>
        </p:nvGraphicFramePr>
        <p:xfrm>
          <a:off x="179513" y="3789040"/>
          <a:ext cx="8784974" cy="1466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5798"/>
                <a:gridCol w="2195798"/>
                <a:gridCol w="2196689"/>
                <a:gridCol w="2196689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2018-2019 уч. год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 четверть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2018-2019 уч. год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 четверть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2018-2019 уч. год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 четверть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2018-2019 уч. год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 четверть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2061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49,2%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b="1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48%</a:t>
                      </a:r>
                      <a:endParaRPr lang="ru-RU" sz="20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b="1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54,7%</a:t>
                      </a:r>
                      <a:endParaRPr lang="ru-RU" sz="20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2000" b="1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61,2%</a:t>
                      </a:r>
                      <a:endParaRPr lang="ru-RU" sz="20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55576" y="3105834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/>
              <a:t>Динамика будет подсчитана: 61,2% - 49,2% = 12%</a:t>
            </a:r>
          </a:p>
        </p:txBody>
      </p:sp>
    </p:spTree>
    <p:extLst>
      <p:ext uri="{BB962C8B-B14F-4D97-AF65-F5344CB8AC3E}">
        <p14:creationId xmlns:p14="http://schemas.microsoft.com/office/powerpoint/2010/main" val="2769158711"/>
      </p:ext>
    </p:extLst>
  </p:cSld>
  <p:clrMapOvr>
    <a:masterClrMapping/>
  </p:clrMapOvr>
  <p:transition/>
  <p:timing/>
</p:sld>
</file>

<file path=ppt/slides/slide4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0648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/>
              <a:t>Аттестационный период </a:t>
            </a:r>
            <a:r>
              <a:rPr lang="ru-RU" sz="2400" b="1"/>
              <a:t>2-5 лет</a:t>
            </a:r>
            <a:r>
              <a:rPr lang="ru-RU" sz="2400"/>
              <a:t>:</a:t>
            </a:r>
          </a:p>
          <a:p>
            <a:r>
              <a:rPr lang="ru-RU" sz="2400"/>
              <a:t>качество знаний определяется по годовым оценкам. Для получения полной картины, необходимо указать значения 1 четверти начала аттестационного периода и годовые итоговые значения по окончании аттестационного периода. Значения указываются средние по каждой параллели классов </a:t>
            </a:r>
            <a:r>
              <a:rPr lang="ru-RU" sz="2400" b="1"/>
              <a:t>по одному предмету</a:t>
            </a:r>
            <a:r>
              <a:rPr lang="ru-RU" sz="2400"/>
              <a:t> (если у педагога 2 и более предметов, то динамика указывается </a:t>
            </a:r>
            <a:r>
              <a:rPr lang="ru-RU" sz="2400" b="1"/>
              <a:t>по каждому предмету отдельно</a:t>
            </a:r>
            <a:r>
              <a:rPr lang="ru-RU" sz="2400" smtClean="0"/>
              <a:t>)</a:t>
            </a:r>
            <a:r>
              <a:rPr lang="ru-RU" sz="2400" b="1"/>
              <a:t> </a:t>
            </a:r>
            <a:endParaRPr lang="ru-RU" sz="2400" b="1" smtClean="0"/>
          </a:p>
          <a:p>
            <a:r>
              <a:rPr lang="ru-RU" sz="2400" b="1" smtClean="0"/>
              <a:t>Например</a:t>
            </a:r>
            <a:r>
              <a:rPr lang="ru-RU" sz="2400" b="1"/>
              <a:t>:</a:t>
            </a:r>
            <a:r>
              <a:rPr lang="ru-RU" sz="2400"/>
              <a:t> качество знаний по параллели 8-х классов</a:t>
            </a:r>
            <a:r>
              <a:rPr lang="ru-RU" sz="2400" smtClean="0"/>
              <a:t>:</a:t>
            </a:r>
          </a:p>
          <a:p>
            <a:r>
              <a:rPr lang="ru-RU" sz="2400"/>
              <a:t>Динамика будет подсчитана: 61,2% - 49,2% = 12%</a:t>
            </a:r>
          </a:p>
          <a:p>
            <a:endParaRPr lang="ru-RU" sz="2400"/>
          </a:p>
          <a:p>
            <a:pPr lvl="0"/>
            <a:endParaRPr lang="ru-RU" smtClean="0"/>
          </a:p>
          <a:p>
            <a:pPr lvl="0"/>
            <a:endParaRPr lang="ru-RU"/>
          </a:p>
          <a:p>
            <a:pPr lvl="0"/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397079"/>
              </p:ext>
            </p:extLst>
          </p:nvPr>
        </p:nvGraphicFramePr>
        <p:xfrm>
          <a:off x="395537" y="4509120"/>
          <a:ext cx="8316922" cy="1427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8808"/>
                <a:gridCol w="2078808"/>
                <a:gridCol w="2079653"/>
                <a:gridCol w="2079653"/>
              </a:tblGrid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8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2015-2016 уч. год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8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 четверть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8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2016-2017 уч. год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8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2017-2018 уч. год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8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2018-2019 уч. год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6975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800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49,2%</a:t>
                      </a:r>
                      <a:endParaRPr lang="ru-RU" sz="18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800" b="1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48%</a:t>
                      </a:r>
                      <a:endParaRPr lang="ru-RU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800" b="1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54,7%</a:t>
                      </a:r>
                      <a:endParaRPr lang="ru-RU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  <a:tabLst>
                          <a:tab pos="540385"/>
                        </a:tabLst>
                      </a:pPr>
                      <a:r>
                        <a:rPr lang="ru-RU" sz="1800" b="1" spc="1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61,2%</a:t>
                      </a:r>
                      <a:endParaRPr lang="ru-RU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024970"/>
      </p:ext>
    </p:extLst>
  </p:cSld>
  <p:clrMapOvr>
    <a:masterClrMapping/>
  </p:clrMapOvr>
  <p:transition/>
  <p:timing/>
</p:sld>
</file>

<file path=ppt/slides/slide4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04664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smtClean="0">
                <a:solidFill>
                  <a:srgbClr val="FF0000"/>
                </a:solidFill>
              </a:rPr>
              <a:t>!!!!!</a:t>
            </a:r>
            <a:r>
              <a:rPr lang="ru-RU" sz="2400" smtClean="0"/>
              <a:t> В </a:t>
            </a:r>
            <a:r>
              <a:rPr lang="ru-RU" sz="2400"/>
              <a:t>случае, если затруднен подсчет процентного выражения качества знаний (смена места работы, смена класса, смена группы обучающихся), необходимо дать полное описание проблемы, </a:t>
            </a:r>
            <a:r>
              <a:rPr lang="ru-RU" sz="2400" b="1"/>
              <a:t>указать причины стабильной динамики или ее понижения</a:t>
            </a:r>
            <a:r>
              <a:rPr lang="ru-RU" sz="2400"/>
              <a:t>.</a:t>
            </a:r>
          </a:p>
          <a:p>
            <a:pPr algn="just"/>
            <a:r>
              <a:rPr lang="ru-RU" sz="2400">
                <a:solidFill>
                  <a:srgbClr val="FF0000"/>
                </a:solidFill>
              </a:rPr>
              <a:t>!!!!! </a:t>
            </a:r>
            <a:r>
              <a:rPr lang="ru-RU" sz="2400" smtClean="0"/>
              <a:t>Если </a:t>
            </a:r>
            <a:r>
              <a:rPr lang="ru-RU" sz="2400"/>
              <a:t>динамика обучения оказалась недостаточной или отрицательной – дайте полный анализ существующей проблемы (смена места работы, смена класса, уход «сильных» учащихся и т.д.). Полное обоснование поможет оценить ваши усилия</a:t>
            </a:r>
            <a:r>
              <a:rPr lang="ru-RU" sz="2400" smtClean="0"/>
              <a:t>.</a:t>
            </a:r>
          </a:p>
          <a:p>
            <a:pPr algn="ctr"/>
            <a:r>
              <a:rPr lang="ru-RU" sz="1600" b="1" smtClean="0"/>
              <a:t>Требуемая </a:t>
            </a:r>
            <a:r>
              <a:rPr lang="ru-RU" sz="1600" b="1"/>
              <a:t>динамика качества знаний по предметам:</a:t>
            </a:r>
          </a:p>
          <a:p>
            <a:r>
              <a:rPr lang="ru-RU" sz="1600"/>
              <a:t>Педагог-эксперт			</a:t>
            </a:r>
            <a:r>
              <a:rPr lang="ru-RU" sz="1600" smtClean="0"/>
              <a:t>динамика </a:t>
            </a:r>
            <a:r>
              <a:rPr lang="ru-RU" sz="1600"/>
              <a:t>роста качества знаний на </a:t>
            </a:r>
            <a:r>
              <a:rPr lang="ru-RU" sz="1600" b="1"/>
              <a:t>7%</a:t>
            </a:r>
            <a:endParaRPr lang="ru-RU" sz="1600"/>
          </a:p>
          <a:p>
            <a:r>
              <a:rPr lang="ru-RU" sz="1600"/>
              <a:t>Педагог-исследователь		</a:t>
            </a:r>
            <a:r>
              <a:rPr lang="ru-RU" sz="1600" smtClean="0"/>
              <a:t>динамика </a:t>
            </a:r>
            <a:r>
              <a:rPr lang="ru-RU" sz="1600"/>
              <a:t>роста качества знаний на </a:t>
            </a:r>
            <a:r>
              <a:rPr lang="ru-RU" sz="1600" b="1"/>
              <a:t>10%</a:t>
            </a:r>
            <a:endParaRPr lang="ru-RU" sz="1600"/>
          </a:p>
          <a:p>
            <a:r>
              <a:rPr lang="ru-RU" sz="1600"/>
              <a:t>Педагог-мастер			</a:t>
            </a:r>
            <a:r>
              <a:rPr lang="ru-RU" sz="1600" smtClean="0"/>
              <a:t>динамика </a:t>
            </a:r>
            <a:r>
              <a:rPr lang="ru-RU" sz="1600"/>
              <a:t>роста качества знаний на </a:t>
            </a:r>
            <a:r>
              <a:rPr lang="ru-RU" sz="1600" b="1"/>
              <a:t>15%</a:t>
            </a:r>
            <a:endParaRPr lang="ru-RU" sz="1600"/>
          </a:p>
          <a:p>
            <a:pPr algn="just"/>
            <a:r>
              <a:rPr lang="ru-RU" sz="2400">
                <a:solidFill>
                  <a:srgbClr val="FF0000"/>
                </a:solidFill>
              </a:rPr>
              <a:t>!!!!! </a:t>
            </a:r>
            <a:r>
              <a:rPr lang="ru-RU" sz="2400" b="1">
                <a:solidFill>
                  <a:srgbClr val="FF0000"/>
                </a:solidFill>
              </a:rPr>
              <a:t>Критерий качества знаний является НЕ ОБЯЗАТЕЛЬНЫМ, в случае если качество знаний за аттестационный период составляет не менее 70%</a:t>
            </a:r>
          </a:p>
          <a:p>
            <a:pPr algn="just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177617639"/>
      </p:ext>
    </p:extLst>
  </p:cSld>
  <p:clrMapOvr>
    <a:masterClrMapping/>
  </p:clrMapOvr>
  <p:transition/>
  <p:timing/>
</p:sld>
</file>

<file path=ppt/slides/slide4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32656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/>
              <a:t>В связи с тем, что в конце четверти/полугодия и учебного года по предметам «Физическая культура», «Основы предпринимательства и бизнеса», «Графика и проектирование», «Начальная военная и технологическая подготовка», «Самопознание», «Художественный труд», «Музыка», «Общество и религия» выставляется «зачет» («незачет») (</a:t>
            </a:r>
            <a:r>
              <a:rPr lang="ru-RU" sz="2000" i="1"/>
              <a:t>Приказ №509 от 26 ноября 2019 года Министра образования и науки О внесении изменений и дополнений в приказ Министра образования и науки Республики Казахстан от 18 марта 2008 года № 125 «Об 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послесреднего образования</a:t>
            </a:r>
            <a:r>
              <a:rPr lang="ru-RU" sz="2000" i="1" smtClean="0"/>
              <a:t>»</a:t>
            </a:r>
            <a:r>
              <a:rPr lang="ru-RU" sz="2000" smtClean="0"/>
              <a:t>).</a:t>
            </a:r>
          </a:p>
          <a:p>
            <a:endParaRPr lang="ru-RU" sz="2000"/>
          </a:p>
          <a:p>
            <a:r>
              <a:rPr lang="ru-RU" sz="2000"/>
              <a:t>Для педагогов, преподающих эти </a:t>
            </a:r>
            <a:r>
              <a:rPr lang="ru-RU" sz="2000" smtClean="0"/>
              <a:t>предметы, </a:t>
            </a:r>
            <a:r>
              <a:rPr lang="ru-RU" sz="2000" b="1" smtClean="0"/>
              <a:t>динамика учебных </a:t>
            </a:r>
            <a:r>
              <a:rPr lang="ru-RU" sz="2000" b="1"/>
              <a:t>достижений учащихся </a:t>
            </a:r>
            <a:r>
              <a:rPr lang="ru-RU" sz="2000"/>
              <a:t>(за аттестационный период) возможно указать только те данные, которые показывают динамику в прошлые годы (когда оценки выставлялись).</a:t>
            </a:r>
          </a:p>
        </p:txBody>
      </p:sp>
    </p:spTree>
    <p:extLst>
      <p:ext uri="{BB962C8B-B14F-4D97-AF65-F5344CB8AC3E}">
        <p14:creationId xmlns:p14="http://schemas.microsoft.com/office/powerpoint/2010/main" val="339721601"/>
      </p:ext>
    </p:extLst>
  </p:cSld>
  <p:clrMapOvr>
    <a:masterClrMapping/>
  </p:clrMapOvr>
  <p:transition/>
  <p:timing/>
</p:sld>
</file>

<file path=ppt/slides/slide4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49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8640"/>
            <a:ext cx="813690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/>
              <a:t>Педагогам-психологам</a:t>
            </a:r>
            <a:r>
              <a:rPr lang="ru-RU" sz="2400"/>
              <a:t> в данном разделе можно предложить указывать наличие положительной динамики и устойчивости результата коррекции и развития обучающихся, с которыми работает педагог-психолог</a:t>
            </a:r>
          </a:p>
          <a:p>
            <a:pPr algn="just"/>
            <a:r>
              <a:rPr lang="ru-RU" sz="2400"/>
              <a:t>Например, представить количество обучающихся в кабинете индивидуальной психокоррекционной работы (возможны другие варианты</a:t>
            </a:r>
            <a:r>
              <a:rPr lang="ru-RU" sz="2400" smtClean="0"/>
              <a:t>)</a:t>
            </a:r>
          </a:p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802804"/>
              </p:ext>
            </p:extLst>
          </p:nvPr>
        </p:nvGraphicFramePr>
        <p:xfrm>
          <a:off x="395536" y="2996954"/>
          <a:ext cx="8640959" cy="2088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2841"/>
                <a:gridCol w="2312841"/>
                <a:gridCol w="2190073"/>
                <a:gridCol w="1825204"/>
              </a:tblGrid>
              <a:tr h="417646">
                <a:tc rowSpan="2"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Период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Количество учащихся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6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На начало периода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На конец периода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Выпущено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646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2013-2014 уч.г.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10 (76%)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646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2016-2017 уч.г.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13 (87%)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646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2017-2018 уч.г.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9 (90%)</a:t>
                      </a:r>
                      <a:endParaRPr lang="ru-RU" sz="16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1211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32657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     </a:t>
            </a:r>
            <a:r>
              <a:rPr lang="ru-RU" sz="2800"/>
              <a:t> 3. </a:t>
            </a:r>
            <a:r>
              <a:rPr lang="ru-RU" sz="2800" b="1"/>
              <a:t>Для проведения аттестации </a:t>
            </a:r>
            <a:r>
              <a:rPr lang="ru-RU" sz="2800"/>
              <a:t>педагогических работников и приравненных к ним лиц </a:t>
            </a:r>
            <a:r>
              <a:rPr lang="ru-RU" sz="2800" b="1"/>
              <a:t>создаются</a:t>
            </a:r>
            <a:r>
              <a:rPr lang="ru-RU" sz="2800"/>
              <a:t> </a:t>
            </a:r>
            <a:r>
              <a:rPr lang="ru-RU" sz="2800" b="1"/>
              <a:t>аттестационные комиссии </a:t>
            </a:r>
            <a:r>
              <a:rPr lang="ru-RU" sz="2800"/>
              <a:t>соответствующих уровней: в организациях образования, отделах образования районов (городов), управлениях образования областей, городов Нур-Султан, Алматы и Шымкента, в уполномоченном органе в области образования (для республиканских подведомственных организаций), в уполномоченных органах соответствующей отрасли.</a:t>
            </a:r>
          </a:p>
        </p:txBody>
      </p:sp>
    </p:spTree>
    <p:extLst>
      <p:ext uri="{BB962C8B-B14F-4D97-AF65-F5344CB8AC3E}">
        <p14:creationId xmlns:p14="http://schemas.microsoft.com/office/powerpoint/2010/main" val="324370779"/>
      </p:ext>
    </p:extLst>
  </p:cSld>
  <p:clrMapOvr>
    <a:masterClrMapping/>
  </p:clrMapOvr>
  <p:transition/>
  <p:timing/>
</p:sld>
</file>

<file path=ppt/slides/slide5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/>
              <a:t>Социальные педагоги </a:t>
            </a:r>
            <a:r>
              <a:rPr lang="ru-RU" sz="2400"/>
              <a:t>могут указать в данном разделе результаты консультационной работы, например</a:t>
            </a:r>
            <a:r>
              <a:rPr lang="ru-RU" sz="2400" smtClean="0"/>
              <a:t>:</a:t>
            </a:r>
          </a:p>
          <a:p>
            <a:pPr algn="just"/>
            <a:endParaRPr lang="ru-RU" sz="240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066975"/>
              </p:ext>
            </p:extLst>
          </p:nvPr>
        </p:nvGraphicFramePr>
        <p:xfrm>
          <a:off x="179514" y="980728"/>
          <a:ext cx="8712967" cy="24212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3271"/>
                <a:gridCol w="2202581"/>
                <a:gridCol w="2592973"/>
                <a:gridCol w="2134142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2014-2015 учебный год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2015-2016 учебный год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2016-2017</a:t>
                      </a:r>
                    </a:p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учебный год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Динамика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 gridSpan="4"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Индивидуальные беседы с </a:t>
                      </a:r>
                      <a:r>
                        <a:rPr lang="ru-RU" sz="1400" b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учащимися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43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45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55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27,9%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027">
                <a:tc gridSpan="4">
                  <a:txBody>
                    <a:bodyPr/>
                    <a:lstStyle/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Индивидуальные беседы с родителями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36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28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36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0%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027">
                <a:tc gridSpan="4"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Индивидуальные беседы с учителями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25%</a:t>
                      </a:r>
                      <a:endParaRPr lang="ru-RU" sz="14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3573016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/>
              <a:t>А также анализ состояния различных видов учета</a:t>
            </a:r>
            <a:r>
              <a:rPr lang="ru-RU" sz="2400" smtClean="0"/>
              <a:t>:</a:t>
            </a:r>
          </a:p>
          <a:p>
            <a:pPr algn="just"/>
            <a:endParaRPr lang="ru-RU" sz="240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597081"/>
              </p:ext>
            </p:extLst>
          </p:nvPr>
        </p:nvGraphicFramePr>
        <p:xfrm>
          <a:off x="179512" y="3988512"/>
          <a:ext cx="8280919" cy="1672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787"/>
                <a:gridCol w="1947697"/>
                <a:gridCol w="2468059"/>
                <a:gridCol w="2071376"/>
              </a:tblGrid>
              <a:tr h="418184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2014-2015 учебный год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2015-2016 учебный год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2016-2017</a:t>
                      </a:r>
                    </a:p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учебный год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Динамика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092">
                <a:tc gridSpan="4"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Количество учащихся состоящих ВШУ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092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30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27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22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36%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092">
                <a:tc gridSpan="4"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Количество учащихся состоящих КДН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092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116%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092">
                <a:tc gridSpan="4"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Количество учащихся состоящих ОДН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092"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11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ru-RU" sz="12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-10%</a:t>
                      </a:r>
                      <a:endParaRPr lang="ru-RU" sz="12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086676"/>
      </p:ext>
    </p:extLst>
  </p:cSld>
  <p:clrMapOvr>
    <a:masterClrMapping/>
  </p:clrMapOvr>
  <p:transition/>
  <p:timing/>
</p:sld>
</file>

<file path=ppt/slides/slide5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48680"/>
            <a:ext cx="799288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3200" i="1" smtClean="0">
              <a:solidFill>
                <a:srgbClr val="FF0000"/>
              </a:solidFill>
            </a:endParaRPr>
          </a:p>
          <a:p>
            <a:pPr algn="just"/>
            <a:endParaRPr lang="ru-RU" sz="3200" i="1" smtClean="0">
              <a:solidFill>
                <a:srgbClr val="FF0000"/>
              </a:solidFill>
            </a:endParaRPr>
          </a:p>
          <a:p>
            <a:pPr algn="just"/>
            <a:r>
              <a:rPr lang="ru-RU" sz="4400" b="1" i="1" smtClean="0">
                <a:solidFill>
                  <a:srgbClr val="FF0000"/>
                </a:solidFill>
              </a:rPr>
              <a:t>!!!!!!!! </a:t>
            </a:r>
            <a:r>
              <a:rPr lang="ru-RU" sz="4400" b="1" i="1" smtClean="0"/>
              <a:t>Все </a:t>
            </a:r>
            <a:r>
              <a:rPr lang="ru-RU" sz="4400" b="1" i="1"/>
              <a:t>данные о динамике качества знаний заверяются подписью руководителя и печатью организации образования</a:t>
            </a:r>
            <a:r>
              <a:rPr lang="ru-RU" sz="4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5403371"/>
      </p:ext>
    </p:extLst>
  </p:cSld>
  <p:clrMapOvr>
    <a:masterClrMapping/>
  </p:clrMapOvr>
  <p:transition/>
  <p:timing/>
</p:sld>
</file>

<file path=ppt/slides/slide5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04664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     </a:t>
            </a:r>
            <a:r>
              <a:rPr lang="en-US" sz="2800"/>
              <a:t>  </a:t>
            </a:r>
            <a:r>
              <a:rPr lang="ru-RU" sz="2800"/>
              <a:t>92. Экспертный совет направляет </a:t>
            </a:r>
            <a:r>
              <a:rPr lang="ru-RU" sz="2800" b="1"/>
              <a:t>листы оценивания портфолио аттестуемых </a:t>
            </a:r>
            <a:r>
              <a:rPr lang="ru-RU" sz="2800"/>
              <a:t>на очередную аттестацию на присвоение (подтверждение) квалификационных категорий </a:t>
            </a:r>
            <a:r>
              <a:rPr lang="ru-RU" sz="2800" b="1"/>
              <a:t>по форме согласно приложению 10 </a:t>
            </a:r>
            <a:r>
              <a:rPr lang="ru-RU" sz="2800"/>
              <a:t>к настоящим Правилам и рекомендации по комплексному аналитическому обобщению итогов деятельности аттестуемого на квалификационную категорию в аттестационную комиссию соответствующего уровня </a:t>
            </a:r>
            <a:r>
              <a:rPr lang="ru-RU" sz="2800" b="1"/>
              <a:t>в срок до 15 июня и 15 декабря текущего года </a:t>
            </a:r>
            <a:r>
              <a:rPr lang="ru-RU" sz="2800"/>
              <a:t>по форме согласно приложению </a:t>
            </a:r>
            <a:r>
              <a:rPr lang="en-US" sz="2800"/>
              <a:t>11 к настоящим Правилам. 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2202397320"/>
      </p:ext>
    </p:extLst>
  </p:cSld>
  <p:clrMapOvr>
    <a:masterClrMapping/>
  </p:clrMapOvr>
  <p:transition/>
  <p:timing/>
</p:sld>
</file>

<file path=ppt/slides/slide5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703530"/>
              </p:ext>
            </p:extLst>
          </p:nvPr>
        </p:nvGraphicFramePr>
        <p:xfrm>
          <a:off x="323527" y="1488588"/>
          <a:ext cx="8774035" cy="5202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85300"/>
                <a:gridCol w="1788735"/>
              </a:tblGrid>
              <a:tr h="61396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Разделы портфолио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Комментарий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</a:tr>
              <a:tr h="105575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Показатели качества знаний обучающихся за аттестационный период, включающий результаты внешней оценки учебных достижений, итоговой аттестации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br>
                        <a:rPr lang="ru-RU" sz="14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</a:tr>
              <a:tr h="105575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копии документов, подтверждающих достижения обучающихся, или копии документов, подтверждающих обобщение опыта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br>
                        <a:rPr lang="ru-RU" sz="14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</a:tr>
              <a:tr h="710507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листы наблюдения уроков/занятий (не менее 3)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br>
                        <a:rPr lang="ru-RU" sz="14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</a:tr>
              <a:tr h="105575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копии документов, подтверждающих достижения педагогического работника и приравненного к нему лица (при наличии)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br>
                        <a:rPr lang="ru-RU" sz="14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</a:tr>
              <a:tr h="710507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Рекомендация</a:t>
                      </a:r>
                      <a:endParaRPr lang="ru-RU" sz="16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br>
                        <a:rPr lang="en-US" sz="140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146" marR="9146" marT="9146" marB="9146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72816"/>
            <a:ext cx="892899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Лист оценивания портфолио аттестуемого на присвоение (подтверждение) квалификационной категории</a:t>
            </a:r>
            <a:b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____________________________________________________________________ </a:t>
            </a:r>
            <a:b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</a:t>
            </a:r>
            <a:r>
              <a:rPr kumimoji="0" lang="ru-RU" sz="140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(заявляемая квалификационная категория)</a:t>
            </a:r>
            <a:endParaRPr kumimoji="0" lang="ru-RU" sz="1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 </a:t>
            </a:r>
            <a:r>
              <a:rPr kumimoji="0" lang="en-US" sz="1400" b="0" i="0" u="none" strike="noStrike" cap="none" normalizeH="0" baseline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Аттестуемый</a:t>
            </a:r>
            <a:r>
              <a:rPr kumimoji="0" lang="en-US" sz="1400" b="0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______________________________________________</a:t>
            </a:r>
            <a:endParaRPr kumimoji="0" lang="ru-RU" sz="1400" b="0" i="0" u="none" strike="noStrike" cap="none" normalizeH="0" baseline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                               </a:t>
            </a:r>
            <a:r>
              <a:rPr kumimoji="0" lang="ru-RU" sz="1400" b="0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</a:t>
            </a:r>
            <a:r>
              <a:rPr kumimoji="0" lang="en-US" sz="1400" b="0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(Ф.И.О.)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853727"/>
      </p:ext>
    </p:extLst>
  </p:cSld>
  <p:clrMapOvr>
    <a:masterClrMapping/>
  </p:clrMapOvr>
  <p:transition/>
  <p:timing/>
</p:sld>
</file>

<file path=ppt/slides/slide5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76672"/>
            <a:ext cx="799288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    </a:t>
            </a:r>
            <a:r>
              <a:rPr lang="en-US" sz="3600" smtClean="0"/>
              <a:t> </a:t>
            </a:r>
            <a:r>
              <a:rPr lang="ru-RU" sz="2400"/>
              <a:t>93. По каждому аттестуемому на очередную аттестацию на присвоение (подтверждение) квалификационных категорий экспертный совет выносит рекомендации </a:t>
            </a:r>
            <a:r>
              <a:rPr lang="ru-RU" sz="2400" b="1"/>
              <a:t>соответствует (не соответствует) для дальнейшей аттестации</a:t>
            </a:r>
            <a:r>
              <a:rPr lang="ru-RU" sz="2400"/>
              <a:t> по форме согласно приложению </a:t>
            </a:r>
            <a:r>
              <a:rPr lang="en-US" sz="2400"/>
              <a:t>11 к настоящим Правилам</a:t>
            </a:r>
            <a:r>
              <a:rPr lang="en-US" sz="2400" smtClean="0"/>
              <a:t>.</a:t>
            </a:r>
            <a:endParaRPr lang="ru-RU" sz="2400" smtClean="0"/>
          </a:p>
          <a:p>
            <a:pPr algn="just"/>
            <a:r>
              <a:rPr lang="en-US" sz="2400"/>
              <a:t>    </a:t>
            </a:r>
            <a:r>
              <a:rPr lang="ru-RU" sz="2400" smtClean="0"/>
              <a:t>94</a:t>
            </a:r>
            <a:r>
              <a:rPr lang="ru-RU" sz="2400"/>
              <a:t>. По каждому аттестуемому аттестационная комиссия соответствующего уровня выносит одно из следующих решений:</a:t>
            </a:r>
          </a:p>
          <a:p>
            <a:pPr algn="just"/>
            <a:r>
              <a:rPr lang="en-US" sz="2400"/>
              <a:t>  </a:t>
            </a:r>
            <a:r>
              <a:rPr lang="ru-RU" sz="2400" smtClean="0"/>
              <a:t>1</a:t>
            </a:r>
            <a:r>
              <a:rPr lang="ru-RU" sz="2400"/>
              <a:t>) соответствует заявленной квалификационной категории;</a:t>
            </a:r>
          </a:p>
          <a:p>
            <a:pPr algn="just"/>
            <a:r>
              <a:rPr lang="en-US" sz="2400"/>
              <a:t>    </a:t>
            </a:r>
            <a:r>
              <a:rPr lang="ru-RU" sz="2400" smtClean="0"/>
              <a:t>2</a:t>
            </a:r>
            <a:r>
              <a:rPr lang="ru-RU" sz="2400"/>
              <a:t>) не соответствует заявленной квалификационной категории;</a:t>
            </a:r>
          </a:p>
          <a:p>
            <a:pPr algn="just"/>
            <a:r>
              <a:rPr lang="ru-RU" sz="2400"/>
              <a:t> </a:t>
            </a:r>
            <a:r>
              <a:rPr lang="en-US" sz="2400"/>
              <a:t>     </a:t>
            </a:r>
            <a:r>
              <a:rPr lang="ru-RU" sz="2400" b="1" smtClean="0"/>
              <a:t>3</a:t>
            </a:r>
            <a:r>
              <a:rPr lang="ru-RU" sz="2400" b="1"/>
              <a:t>) соответствует квалификационной категории, ниже заявленной на одну ступень. </a:t>
            </a:r>
          </a:p>
          <a:p>
            <a:pPr algn="just"/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238283135"/>
      </p:ext>
    </p:extLst>
  </p:cSld>
  <p:clrMapOvr>
    <a:masterClrMapping/>
  </p:clrMapOvr>
  <p:transition/>
  <p:timing/>
</p:sld>
</file>

<file path=ppt/slides/slide5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8640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/>
              <a:t> </a:t>
            </a:r>
            <a:r>
              <a:rPr lang="en-US"/>
              <a:t> 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73306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    </a:t>
            </a:r>
            <a:r>
              <a:rPr lang="en-US" sz="2400"/>
              <a:t>  </a:t>
            </a:r>
            <a:r>
              <a:rPr lang="ru-RU" sz="2000"/>
              <a:t>97. При очередной аттестации на присвоение квалификационной категории в случае принятия аттестационной комиссией решения "не соответствует заявляемой квалификационной категории" действующая квалификационная категория сохраняется.</a:t>
            </a:r>
          </a:p>
          <a:p>
            <a:pPr algn="just"/>
            <a:r>
              <a:rPr lang="en-US" sz="2000"/>
              <a:t>  </a:t>
            </a:r>
            <a:r>
              <a:rPr lang="ru-RU" sz="2000" smtClean="0"/>
              <a:t> 98</a:t>
            </a:r>
            <a:r>
              <a:rPr lang="ru-RU" sz="2000"/>
              <a:t>. При принятии аттестационной комиссией решения "не соответствует заявляемой квалификационной категории" при очередной аттестации на подтверждение действующая квалификационная категория снижается на один уровень.</a:t>
            </a:r>
          </a:p>
          <a:p>
            <a:pPr algn="just"/>
            <a:r>
              <a:rPr lang="en-US" sz="2000"/>
              <a:t> </a:t>
            </a:r>
            <a:r>
              <a:rPr lang="ru-RU" sz="2000"/>
              <a:t> </a:t>
            </a:r>
            <a:r>
              <a:rPr lang="ru-RU" sz="2000" smtClean="0"/>
              <a:t>99</a:t>
            </a:r>
            <a:r>
              <a:rPr lang="ru-RU" sz="2000"/>
              <a:t>. Решение о снижении квалификационной категории, соответственно и оплаты труда оформляется приказом руководителя организации образования на основании решения аттестационной комиссии, соответствующего уровня</a:t>
            </a:r>
            <a:r>
              <a:rPr lang="ru-RU" sz="2000" smtClean="0"/>
              <a:t>.</a:t>
            </a:r>
          </a:p>
          <a:p>
            <a:pPr algn="ctr"/>
            <a:r>
              <a:rPr lang="en-US" sz="2000"/>
              <a:t>    </a:t>
            </a:r>
            <a:r>
              <a:rPr lang="ru-RU" sz="2000" b="1" smtClean="0">
                <a:solidFill>
                  <a:srgbClr val="FF0000"/>
                </a:solidFill>
              </a:rPr>
              <a:t>При досрочной аттестации:</a:t>
            </a:r>
          </a:p>
          <a:p>
            <a:pPr algn="just"/>
            <a:r>
              <a:rPr lang="en-US" sz="2000"/>
              <a:t> </a:t>
            </a:r>
            <a:r>
              <a:rPr lang="ru-RU" sz="2000"/>
              <a:t> 122. При принятии аттестационной комиссией решения "не соответствует заявляемой квалификационной категории" за ним сохраняется имеющаяся квалификационная категория до завершения срока ее </a:t>
            </a:r>
            <a:r>
              <a:rPr lang="ru-RU" sz="2000" smtClean="0"/>
              <a:t>действия.</a:t>
            </a:r>
            <a:endParaRPr lang="ru-RU" sz="2000"/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763177339"/>
      </p:ext>
    </p:extLst>
  </p:cSld>
  <p:clrMapOvr>
    <a:masterClrMapping/>
  </p:clrMapOvr>
  <p:transition/>
  <p:timing/>
</p:sld>
</file>

<file path=ppt/slides/slide5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0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     </a:t>
            </a:r>
            <a:r>
              <a:rPr lang="ru-RU" sz="3200"/>
              <a:t> 100. При переходе со второй, первой, высшей квалификационных категорий на квалификационные категории "педагог-модератор", "педагог-эксперт", "педагог-исследователь", "педагог-мастер" и в случае неподтверждения заявляемой квалификационной категории </a:t>
            </a:r>
            <a:r>
              <a:rPr lang="ru-RU" sz="3200" b="1"/>
              <a:t>после повторного прохождения </a:t>
            </a:r>
            <a:r>
              <a:rPr lang="ru-RU" sz="3200"/>
              <a:t>национального квалификационного тестирования квалификационная категория </a:t>
            </a:r>
            <a:r>
              <a:rPr lang="ru-RU" sz="3200" b="1"/>
              <a:t>снижается на один уровень</a:t>
            </a:r>
            <a:r>
              <a:rPr lang="ru-RU" sz="3200"/>
              <a:t> на основании решения аттестационной комиссии соответствующего уровня.</a:t>
            </a:r>
          </a:p>
        </p:txBody>
      </p:sp>
    </p:spTree>
    <p:extLst>
      <p:ext uri="{BB962C8B-B14F-4D97-AF65-F5344CB8AC3E}">
        <p14:creationId xmlns:p14="http://schemas.microsoft.com/office/powerpoint/2010/main" val="1220317901"/>
      </p:ext>
    </p:extLst>
  </p:cSld>
  <p:clrMapOvr>
    <a:masterClrMapping/>
  </p:clrMapOvr>
  <p:transition/>
  <p:timing/>
</p:sld>
</file>

<file path=ppt/slides/slide5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9734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/>
              <a:t> </a:t>
            </a:r>
            <a:r>
              <a:rPr lang="en-US"/>
              <a:t> </a:t>
            </a:r>
            <a:r>
              <a:rPr lang="ru-RU" sz="2400" smtClean="0"/>
              <a:t>101</a:t>
            </a:r>
            <a:r>
              <a:rPr lang="ru-RU" sz="2400"/>
              <a:t>. В случае, если аттестуемый на очередную аттестацию на присвоение (подтверждение) квалификационных категорий не набрал баллы на заявленную категорию, он вправе участвовать на следующем этапе аттестации уровнем ниже. </a:t>
            </a:r>
          </a:p>
          <a:p>
            <a:pPr algn="just"/>
            <a:r>
              <a:rPr lang="ru-RU" sz="2400"/>
              <a:t> </a:t>
            </a:r>
            <a:r>
              <a:rPr lang="en-US" sz="2400"/>
              <a:t>     </a:t>
            </a:r>
            <a:r>
              <a:rPr lang="ru-RU" sz="2400" smtClean="0"/>
              <a:t>За </a:t>
            </a:r>
            <a:r>
              <a:rPr lang="ru-RU" sz="2400"/>
              <a:t>аттестуемыми квалификации должностей сохраняются до истечения срока действия ранее присвоенной квалификационной категории. </a:t>
            </a:r>
          </a:p>
          <a:p>
            <a:pPr algn="just"/>
            <a:r>
              <a:rPr lang="ru-RU" sz="2400" smtClean="0"/>
              <a:t>102</a:t>
            </a:r>
            <a:r>
              <a:rPr lang="ru-RU" sz="2400"/>
              <a:t>. Аттестуемым, которым присвоены нижеперечисленные квалификационные категории, сохраняются или присваиваются, а также приравниваются следующие квалификации должностей с момента присвоения:</a:t>
            </a:r>
          </a:p>
          <a:p>
            <a:pPr algn="just"/>
            <a:r>
              <a:rPr lang="en-US" sz="2400"/>
              <a:t>     </a:t>
            </a:r>
            <a:r>
              <a:rPr lang="ru-RU" sz="2400"/>
              <a:t> "учитель второй категории" - "педагог-модератор";</a:t>
            </a:r>
          </a:p>
          <a:p>
            <a:pPr algn="just"/>
            <a:r>
              <a:rPr lang="en-US" sz="2400"/>
              <a:t>     </a:t>
            </a:r>
            <a:r>
              <a:rPr lang="ru-RU" sz="2400"/>
              <a:t> "учитель первой категории" - "педагог-эксперт";</a:t>
            </a:r>
          </a:p>
          <a:p>
            <a:pPr algn="just"/>
            <a:r>
              <a:rPr lang="en-US" sz="2400"/>
              <a:t>    </a:t>
            </a:r>
            <a:r>
              <a:rPr lang="ru-RU" sz="2400" smtClean="0"/>
              <a:t>"</a:t>
            </a:r>
            <a:r>
              <a:rPr lang="ru-RU" sz="2400"/>
              <a:t>учитель высшей категории" - "педагог-исследователь" и "педагог-мастер".</a:t>
            </a:r>
          </a:p>
        </p:txBody>
      </p:sp>
    </p:spTree>
    <p:extLst>
      <p:ext uri="{BB962C8B-B14F-4D97-AF65-F5344CB8AC3E}">
        <p14:creationId xmlns:p14="http://schemas.microsoft.com/office/powerpoint/2010/main" val="1257072557"/>
      </p:ext>
    </p:extLst>
  </p:cSld>
  <p:clrMapOvr>
    <a:masterClrMapping/>
  </p:clrMapOvr>
  <p:transition/>
  <p:timing/>
</p:sld>
</file>

<file path=ppt/slides/slide5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mtClean="0"/>
              <a:t>Аттестация и учителя пенсионного возраста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3888" y="1268760"/>
            <a:ext cx="5427712" cy="547260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100"/>
              <a:t>105. В случае истечения срока действия квалификационной категории педагогическим работникам и приравненным к ним лицам, которым до пенсии по возрасту остается </a:t>
            </a:r>
            <a:r>
              <a:rPr lang="ru-RU" sz="3100" b="1"/>
              <a:t>не более четырех лет</a:t>
            </a:r>
            <a:r>
              <a:rPr lang="ru-RU" sz="3100"/>
              <a:t>, имеющиеся у них квалификационные категории сохраняются до наступления пенсионного возраста согласно заявлению об освобождении от очередной аттестации (произвольная форма). </a:t>
            </a:r>
            <a:r>
              <a:rPr lang="ru-RU" sz="3100" b="1"/>
              <a:t>Приказ о продлении срока действия квалификационной категории издает руководитель организации образования. </a:t>
            </a:r>
            <a:endParaRPr lang="ru-RU" sz="3100" b="1" smtClean="0"/>
          </a:p>
          <a:p>
            <a:pPr marL="0" indent="0" algn="just">
              <a:buNone/>
            </a:pPr>
            <a:endParaRPr lang="ru-RU" sz="3100" b="1" smtClean="0"/>
          </a:p>
          <a:p>
            <a:pPr marL="0" indent="0" algn="just">
              <a:buNone/>
            </a:pPr>
            <a:r>
              <a:rPr lang="ru-RU" sz="3200" smtClean="0"/>
              <a:t>106</a:t>
            </a:r>
            <a:r>
              <a:rPr lang="ru-RU" sz="3200"/>
              <a:t>. Аттестуемые пенсионного возраста, продолжающие осуществлять педагогическую деятельность после выхода на пенсию, аттестуются на общих основаниях. В случае отказа от аттестации на общих основаниях, квалификационная категория снижается на один уровень.</a:t>
            </a:r>
          </a:p>
          <a:p>
            <a:pPr marL="0" indent="0" algn="just">
              <a:buNone/>
            </a:pPr>
            <a:endParaRPr lang="ru-RU" sz="3100" b="1"/>
          </a:p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58</a:t>
            </a:fld>
            <a:endParaRPr lang="ru-RU"/>
          </a:p>
        </p:txBody>
      </p:sp>
      <p:pic>
        <p:nvPicPr>
          <p:cNvPr id="9218" name="Picture 2" descr="C:\Users\Gulmira 203\Desktop\CHas-vidpochyty-yak-uchytelyam-oformyty-pensiyu-za-vyslugoyu-rokiv-e157555009113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1268760"/>
            <a:ext cx="3282500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xn--80apfedmab8e4d.xn--p1ai/wp-content/uploads/2018/08/wise-words-old-people-actually-wis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4221088"/>
            <a:ext cx="3396034" cy="225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708636"/>
      </p:ext>
    </p:extLst>
  </p:cSld>
  <p:clrMapOvr>
    <a:masterClrMapping/>
  </p:clrMapOvr>
  <p:transition/>
  <p:timing/>
</p:sld>
</file>

<file path=ppt/slides/slide5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59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smtClean="0"/>
              <a:t>107</a:t>
            </a:r>
            <a:r>
              <a:rPr lang="ru-RU" sz="2400"/>
              <a:t>. Аттестация осуществляется в соответствии со специальностью (квалификацией), указанной в дипломе об образовании или документе о переподготовке с присвоением соответствующей квалификации по занимаемой должности.</a:t>
            </a:r>
          </a:p>
          <a:p>
            <a:pPr algn="just"/>
            <a:r>
              <a:rPr lang="en-US" sz="2400"/>
              <a:t>     </a:t>
            </a:r>
            <a:r>
              <a:rPr lang="ru-RU" sz="2400"/>
              <a:t> В случае преподавания дисциплин, указанных в дипломе об образовании как одна специальность, аттестация проводится по основной должности с указанием </a:t>
            </a:r>
            <a:r>
              <a:rPr lang="ru-RU" sz="2400" smtClean="0"/>
              <a:t> преподаваемого/преподаваемых </a:t>
            </a:r>
            <a:r>
              <a:rPr lang="ru-RU" sz="2400"/>
              <a:t>предмета/предметов (по выбору) и присваивается категория по основной должности.</a:t>
            </a:r>
          </a:p>
          <a:p>
            <a:pPr algn="just"/>
            <a:r>
              <a:rPr lang="en-US" sz="2400"/>
              <a:t>     </a:t>
            </a:r>
            <a:r>
              <a:rPr lang="ru-RU" sz="2400"/>
              <a:t> </a:t>
            </a:r>
            <a:endParaRPr lang="ru-RU" sz="2400" smtClean="0"/>
          </a:p>
          <a:p>
            <a:pPr algn="just"/>
            <a:r>
              <a:rPr lang="ru-RU" sz="2400" smtClean="0"/>
              <a:t>108</a:t>
            </a:r>
            <a:r>
              <a:rPr lang="ru-RU" sz="2400"/>
              <a:t>. Для аттестуемых малокомплектных школ в случае преподавания дисциплин, не указанных в дипломе, аттестация проводится по занимаемой должности при наличии переподготовки с присвоением соответствующей квалификации.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89386520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0466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/>
              <a:t>4. В состав аттестационной комиссии входят высококвалифицированные педагоги соответствующего уровня образования (дошкольное воспитание и обучение, начальное, основное среднее и общее среднее образование, техническое и профессиональное, послесреднее, дополнительное, специальное), методисты учебно-методических кабинетов, центров, организаций повышения квалификации, представители общественных и неправительственных организаций, профсоюзов, производственных предприятий и организаций, научно-педагогических советов и Национальной палаты предпринимателей Республики Казахстан "Атамекен" (далее – НПП РК "Атамекен") (для технического и профессионального, послесреднего образования), специалисты органов управления образованием.</a:t>
            </a:r>
          </a:p>
        </p:txBody>
      </p:sp>
    </p:spTree>
    <p:extLst>
      <p:ext uri="{BB962C8B-B14F-4D97-AF65-F5344CB8AC3E}">
        <p14:creationId xmlns:p14="http://schemas.microsoft.com/office/powerpoint/2010/main" val="3075478158"/>
      </p:ext>
    </p:extLst>
  </p:cSld>
  <p:clrMapOvr>
    <a:masterClrMapping/>
  </p:clrMapOvr>
  <p:transition/>
  <p:timing/>
</p:sld>
</file>

<file path=ppt/slides/slide6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60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8638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 </a:t>
            </a:r>
            <a:r>
              <a:rPr lang="en-US"/>
              <a:t>     </a:t>
            </a:r>
            <a:r>
              <a:rPr lang="ru-RU" sz="2400"/>
              <a:t> 109. </a:t>
            </a:r>
            <a:r>
              <a:rPr lang="en-US" sz="2400"/>
              <a:t>B</a:t>
            </a:r>
            <a:r>
              <a:rPr lang="ru-RU" sz="2400"/>
              <a:t> случае преподавания педагогом дисциплин, по которым не осуществляется профессиональная подготовка специалистов в высших учебных заведениях (далее - вуз) или организациях образования технического и профессионального, послесреднего образования, за ним сохраняется ранее полученная категория, аттестация проводится на общих основаниях при наличии соответствующего сертификата о повышении квалификации. </a:t>
            </a:r>
          </a:p>
          <a:p>
            <a:r>
              <a:rPr lang="en-US" sz="2400"/>
              <a:t>     </a:t>
            </a:r>
            <a:r>
              <a:rPr lang="ru-RU" sz="2400"/>
              <a:t> Аттестуемые, преподающие в специальных организациях образования, аттестуются в соответствии с дипломом, по профилю или документом о переподготовке, по соответствующему профилю в организациях образования.</a:t>
            </a:r>
          </a:p>
          <a:p>
            <a:r>
              <a:rPr lang="en-US" sz="2400"/>
              <a:t>     </a:t>
            </a:r>
            <a:r>
              <a:rPr lang="ru-RU" sz="2400"/>
              <a:t> 110. При преподавании предмета "Самопознание" у педагогического работника квалификационная категория приравнивается к квалификационной категории по ранее преподаваемому предмету, и сохраняется до истечения срока действия аттестации.</a:t>
            </a:r>
          </a:p>
        </p:txBody>
      </p:sp>
    </p:spTree>
    <p:extLst>
      <p:ext uri="{BB962C8B-B14F-4D97-AF65-F5344CB8AC3E}">
        <p14:creationId xmlns:p14="http://schemas.microsoft.com/office/powerpoint/2010/main" val="4138114872"/>
      </p:ext>
    </p:extLst>
  </p:cSld>
  <p:clrMapOvr>
    <a:masterClrMapping/>
  </p:clrMapOvr>
  <p:transition/>
  <p:timing/>
</p:sld>
</file>

<file path=ppt/slides/slide6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61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60648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/>
              <a:t>Педагогическим работникам, осуществляющим психологическую, диагностическую (в части определения особых образовательных потребностей обучающихся), коррекционную, социально-педагогическую деятельность, присваивается квалификационная категория: "педагог-модератор", "педагог-эксперт", "педагог-исследователь", "педагог-мастер" в соответствии с указанной в дипломе специальностью или с учетом прохождения курсов переподготовки.</a:t>
            </a:r>
          </a:p>
          <a:p>
            <a:r>
              <a:rPr lang="ru-RU" sz="2800"/>
              <a:t> </a:t>
            </a:r>
            <a:r>
              <a:rPr lang="en-US" sz="2800"/>
              <a:t>     </a:t>
            </a:r>
            <a:r>
              <a:rPr lang="ru-RU" sz="2800"/>
              <a:t> При аттестации по предмету "Художественный труд" за основу принимается диплом по специальностям: "Технология", "Изобразительное искусство", "Черчение", а также профессиональное обучение. </a:t>
            </a:r>
          </a:p>
        </p:txBody>
      </p:sp>
    </p:spTree>
    <p:extLst>
      <p:ext uri="{BB962C8B-B14F-4D97-AF65-F5344CB8AC3E}">
        <p14:creationId xmlns:p14="http://schemas.microsoft.com/office/powerpoint/2010/main" val="1491555579"/>
      </p:ext>
    </p:extLst>
  </p:cSld>
  <p:clrMapOvr>
    <a:masterClrMapping/>
  </p:clrMapOvr>
  <p:transition/>
  <p:timing/>
</p:sld>
</file>

<file path=ppt/slides/slide6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62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0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     </a:t>
            </a:r>
            <a:r>
              <a:rPr lang="ru-RU"/>
              <a:t> </a:t>
            </a:r>
            <a:r>
              <a:rPr lang="ru-RU" sz="2400"/>
              <a:t>111. В случае ведения деятельности в специальных организациях образования или специальных классах (групп) не по специальности, указанной в дипломе об образовании, аттестация проводится по занимаемой должности на основании сертификата, полученного в результате прохождения ими курсов переподготовки в организациях образования.</a:t>
            </a:r>
          </a:p>
          <a:p>
            <a:r>
              <a:rPr lang="en-US" sz="2400"/>
              <a:t>     </a:t>
            </a:r>
            <a:r>
              <a:rPr lang="ru-RU" sz="2400"/>
              <a:t> 112. Педагогические работники, преподающие в специальных организациях образования дисциплины, указанные в дипломе, аттестуются по преподаваемым дисциплинам на основании сертификата, полученного в результате ими прохождения курсов переподготовки в организациях образования.</a:t>
            </a:r>
          </a:p>
          <a:p>
            <a:r>
              <a:rPr lang="en-US" sz="2400"/>
              <a:t>     </a:t>
            </a:r>
            <a:r>
              <a:rPr lang="ru-RU" sz="2400"/>
              <a:t> 113. Аттестуемые, преподающие в общеобразовательных школах, реализующие инклюзивное образование, проходят аттестацию в соответствии с указанной в дипломе специальностью при наличии курсов повышения квалификации по инклюзивному образованию.</a:t>
            </a:r>
          </a:p>
        </p:txBody>
      </p:sp>
    </p:spTree>
    <p:extLst>
      <p:ext uri="{BB962C8B-B14F-4D97-AF65-F5344CB8AC3E}">
        <p14:creationId xmlns:p14="http://schemas.microsoft.com/office/powerpoint/2010/main" val="3576636437"/>
      </p:ext>
    </p:extLst>
  </p:cSld>
  <p:clrMapOvr>
    <a:masterClrMapping/>
  </p:clrMapOvr>
  <p:transition/>
  <p:timing/>
</p:sld>
</file>

<file path=ppt/slides/slide6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smtClean="0"/>
              <a:t>Продление срока действия категории</a:t>
            </a:r>
            <a:endParaRPr lang="ru-RU" sz="320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63</a:t>
            </a:fld>
            <a:endParaRPr lang="ru-RU"/>
          </a:p>
        </p:txBody>
      </p:sp>
      <p:pic>
        <p:nvPicPr>
          <p:cNvPr id="4" name="Picture 2" descr="C:\Users\Gulmira 203\Desktop\kach_vnesh_ssilo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1340768"/>
            <a:ext cx="5059908" cy="498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958024"/>
      </p:ext>
    </p:extLst>
  </p:cSld>
  <p:clrMapOvr>
    <a:masterClrMapping/>
  </p:clrMapOvr>
  <p:transition/>
  <p:timing/>
</p:sld>
</file>

<file path=ppt/slides/slide6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64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6631"/>
            <a:ext cx="84249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114. Квалификационная категория продлевается на основании заявления педагогических работников и приравненных к ним лиц, но не более чем на 3 года в следующих случаях:</a:t>
            </a:r>
          </a:p>
          <a:p>
            <a:r>
              <a:rPr lang="ru-RU"/>
              <a:t> </a:t>
            </a:r>
            <a:r>
              <a:rPr lang="en-US"/>
              <a:t>     </a:t>
            </a:r>
            <a:r>
              <a:rPr lang="ru-RU"/>
              <a:t> 1) временная нетрудоспособность педагогического работника и приравненного к нему лица, согласно перечню социально значимых заболеваний и заболеваний, представляющих опасность для окружающих, утвержденным приказом Министра здравоохранения и социального развития Республики Казахстан от 21 мая 2015 года № 367 "Об утверждении перечня социально-значимых заболеваний и заболеваний, представляющих опасность для окружающих (зарегистрирован в Реестре государственной регистрации нормативных правовых актов за № 11512);</a:t>
            </a:r>
          </a:p>
          <a:p>
            <a:r>
              <a:rPr lang="en-US"/>
              <a:t>     </a:t>
            </a:r>
            <a:r>
              <a:rPr lang="ru-RU"/>
              <a:t> 2) нахождение в отпуске по беременности и родам, уходу за ребенком;</a:t>
            </a:r>
          </a:p>
          <a:p>
            <a:r>
              <a:rPr lang="en-US"/>
              <a:t>     </a:t>
            </a:r>
            <a:r>
              <a:rPr lang="ru-RU"/>
              <a:t> 3) нахождение в служебной командировке, на обучении (стажировке) по специальности за пределами Республики Казахстан;</a:t>
            </a:r>
          </a:p>
          <a:p>
            <a:r>
              <a:rPr lang="en-US"/>
              <a:t>     </a:t>
            </a:r>
            <a:r>
              <a:rPr lang="ru-RU"/>
              <a:t> 4) возобновление работы в должности, по которой присвоена (подтверждена) квалификационная категория, независимо от причин ее прекращения;</a:t>
            </a:r>
          </a:p>
          <a:p>
            <a:r>
              <a:rPr lang="en-US"/>
              <a:t>     </a:t>
            </a:r>
            <a:r>
              <a:rPr lang="ru-RU"/>
              <a:t> 5) смена места работы в пределах Республики Казахстан;</a:t>
            </a:r>
          </a:p>
          <a:p>
            <a:r>
              <a:rPr lang="en-US"/>
              <a:t>     </a:t>
            </a:r>
            <a:r>
              <a:rPr lang="ru-RU"/>
              <a:t> 6) осуществление педагогической деятельности лицами, прибывшими в Республику Казахстан из стран ближнего и дальнего зарубежья при наличии документов, подтверждающих образование, трудовой стаж и квалификационную категорию;</a:t>
            </a:r>
          </a:p>
          <a:p>
            <a:r>
              <a:rPr lang="en-US"/>
              <a:t>     </a:t>
            </a:r>
            <a:r>
              <a:rPr lang="ru-RU"/>
              <a:t> 7) перешедших в организации образования с уполномоченного органа в области образования, органов управления образованием, методических кабинетов, институтов повышения квалификации.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228728810"/>
      </p:ext>
    </p:extLst>
  </p:cSld>
  <p:clrMapOvr>
    <a:masterClrMapping/>
  </p:clrMapOvr>
  <p:transition/>
  <p:timing/>
</p:sld>
</file>

<file path=ppt/slides/slide6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65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6632"/>
            <a:ext cx="896448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 </a:t>
            </a:r>
            <a:r>
              <a:rPr lang="en-US"/>
              <a:t>    </a:t>
            </a:r>
            <a:r>
              <a:rPr lang="en-US" sz="2400"/>
              <a:t> </a:t>
            </a:r>
            <a:r>
              <a:rPr lang="ru-RU" sz="2400"/>
              <a:t> </a:t>
            </a:r>
            <a:r>
              <a:rPr lang="ru-RU" sz="2000"/>
              <a:t>115. Для решения вопроса о продлении срока действия квалификационной категории педагогам, указанным в пункте 112 настоящих Правил и вышедших на работу, аттестационная комиссия организации образования представляются следующие документы:</a:t>
            </a:r>
          </a:p>
          <a:p>
            <a:r>
              <a:rPr lang="en-US" sz="2000"/>
              <a:t>     </a:t>
            </a:r>
            <a:r>
              <a:rPr lang="ru-RU" sz="2000"/>
              <a:t> 1) заявление о продлении срока действия квалификационной категории (произвольная форма);</a:t>
            </a:r>
          </a:p>
          <a:p>
            <a:r>
              <a:rPr lang="en-US" sz="2000"/>
              <a:t>     </a:t>
            </a:r>
            <a:r>
              <a:rPr lang="ru-RU" sz="2000"/>
              <a:t> 2) копия документа, удостоверяющего личность;</a:t>
            </a:r>
          </a:p>
          <a:p>
            <a:r>
              <a:rPr lang="en-US" sz="2000"/>
              <a:t>     </a:t>
            </a:r>
            <a:r>
              <a:rPr lang="ru-RU" sz="2000"/>
              <a:t> 3) копия диплома об образовании или документа о переподготовке с присвоением соответствующей квалификации по занимаемой должности при наличии;</a:t>
            </a:r>
          </a:p>
          <a:p>
            <a:r>
              <a:rPr lang="en-US" sz="2000"/>
              <a:t>     </a:t>
            </a:r>
            <a:r>
              <a:rPr lang="ru-RU" sz="2000"/>
              <a:t> 4) копия документа о повышении квалификации при наличии;</a:t>
            </a:r>
          </a:p>
          <a:p>
            <a:r>
              <a:rPr lang="en-US" sz="2000"/>
              <a:t>     </a:t>
            </a:r>
            <a:r>
              <a:rPr lang="ru-RU" sz="2000"/>
              <a:t> 5) копия документа, подтверждающего трудовую деятельность работника и приравненных к ним лиц;</a:t>
            </a:r>
          </a:p>
          <a:p>
            <a:r>
              <a:rPr lang="en-US" sz="2000"/>
              <a:t>     </a:t>
            </a:r>
            <a:r>
              <a:rPr lang="ru-RU" sz="2000"/>
              <a:t> 6) копия удостоверения об аттестации аттестуемого на присвоение (подтверждение) квалификационной категории (кроме педагогических работников и приравненных к ним лиц, перешедших из организации высшего образования и не имеющих квалификационных категорий);</a:t>
            </a:r>
          </a:p>
          <a:p>
            <a:r>
              <a:rPr lang="en-US" sz="2000"/>
              <a:t>     </a:t>
            </a:r>
            <a:r>
              <a:rPr lang="ru-RU" sz="2000"/>
              <a:t> 7) документ, подтверждающий обоснованность продления срока действия квалификационной категории.</a:t>
            </a: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3533130482"/>
      </p:ext>
    </p:extLst>
  </p:cSld>
  <p:clrMapOvr>
    <a:masterClrMapping/>
  </p:clrMapOvr>
  <p:transition/>
  <p:timing/>
</p:sld>
</file>

<file path=ppt/slides/slide6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66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/>
              <a:t>    </a:t>
            </a:r>
            <a:r>
              <a:rPr lang="en-US" sz="2000"/>
              <a:t> </a:t>
            </a:r>
            <a:endParaRPr lang="ru-RU" sz="2000" smtClean="0"/>
          </a:p>
          <a:p>
            <a:pPr algn="ctr"/>
            <a:endParaRPr lang="ru-RU" sz="2000"/>
          </a:p>
          <a:p>
            <a:pPr algn="ctr"/>
            <a:endParaRPr lang="ru-RU" sz="2000" smtClean="0"/>
          </a:p>
          <a:p>
            <a:pPr algn="ctr"/>
            <a:r>
              <a:rPr lang="ru-RU" sz="2000" smtClean="0"/>
              <a:t> </a:t>
            </a:r>
            <a:r>
              <a:rPr lang="ru-RU" sz="3200">
                <a:solidFill>
                  <a:schemeClr val="accent2">
                    <a:lumMod val="50000"/>
                  </a:schemeClr>
                </a:solidFill>
              </a:rPr>
              <a:t>116. Заседание аттестационной комиссии по продлению срока действия квалификационной категории проводится </a:t>
            </a:r>
            <a:r>
              <a:rPr lang="ru-RU" sz="3200" b="1">
                <a:solidFill>
                  <a:schemeClr val="accent2">
                    <a:lumMod val="50000"/>
                  </a:schemeClr>
                </a:solidFill>
              </a:rPr>
              <a:t>в течение пяти рабочих дней</a:t>
            </a:r>
            <a:r>
              <a:rPr lang="ru-RU" sz="3200">
                <a:solidFill>
                  <a:schemeClr val="accent2">
                    <a:lumMod val="50000"/>
                  </a:schemeClr>
                </a:solidFill>
              </a:rPr>
              <a:t> со дня поступления заявления</a:t>
            </a:r>
            <a:r>
              <a:rPr lang="ru-RU" sz="320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ru-RU" sz="2400" smtClean="0"/>
          </a:p>
          <a:p>
            <a:r>
              <a:rPr lang="en-US" sz="2400"/>
              <a:t>     </a:t>
            </a:r>
            <a:endParaRPr lang="ru-RU"/>
          </a:p>
        </p:txBody>
      </p:sp>
      <p:pic>
        <p:nvPicPr>
          <p:cNvPr id="4" name="Picture 3" descr="C:\Users\Gulmira 203\Desktop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3245984"/>
            <a:ext cx="3528392" cy="320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165"/>
      </p:ext>
    </p:extLst>
  </p:cSld>
  <p:clrMapOvr>
    <a:masterClrMapping/>
  </p:clrMapOvr>
  <p:transition/>
  <p:timing/>
</p:sld>
</file>

<file path=ppt/slides/slide6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67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27584" y="1340768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540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540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540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Спасибо за внимание! </a:t>
            </a:r>
            <a:endParaRPr lang="ru-RU" sz="540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4220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8640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/>
              <a:t>     </a:t>
            </a:r>
            <a:r>
              <a:rPr lang="ru-RU"/>
              <a:t> </a:t>
            </a:r>
            <a:r>
              <a:rPr lang="ru-RU" sz="2800"/>
              <a:t>5. Аттестационная комиссия состоит из нечетного количества членов. Председатель, заместитель председателя аттестационной комиссии избираются из числа членов комиссии. Секретарь не является членом аттестационной комиссии.</a:t>
            </a:r>
          </a:p>
          <a:p>
            <a:pPr algn="just"/>
            <a:r>
              <a:rPr lang="en-US" sz="2800"/>
              <a:t>   </a:t>
            </a:r>
            <a:r>
              <a:rPr lang="ru-RU" sz="2800" smtClean="0"/>
              <a:t>6</a:t>
            </a:r>
            <a:r>
              <a:rPr lang="ru-RU" sz="2800"/>
              <a:t>. Состав аттестационной комиссии утверждается приказом руководителя организации образования, отделов образования районов (городов), управлений образования областей, городов Нур-Султан, Алматы и Шымкент, в уполномоченном органе в области образования (для республиканских подведомственных организаций), в уполномоченных органах соответствующей отрасли.</a:t>
            </a:r>
          </a:p>
        </p:txBody>
      </p:sp>
    </p:spTree>
    <p:extLst>
      <p:ext uri="{BB962C8B-B14F-4D97-AF65-F5344CB8AC3E}">
        <p14:creationId xmlns:p14="http://schemas.microsoft.com/office/powerpoint/2010/main" val="2877329064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Новое дополнение в Правила аттестации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b="1"/>
              <a:t>9</a:t>
            </a:r>
            <a:r>
              <a:rPr lang="ru-RU" sz="3200"/>
              <a:t>. </a:t>
            </a:r>
            <a:r>
              <a:rPr lang="ru-RU" sz="3200" b="1"/>
              <a:t>Заседания аттестационной комиссии сопровождаются аудио- или видеозаписью. Аудио-видеозаписи хранятся в архиве не менее 3 лет.</a:t>
            </a:r>
          </a:p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8</a:t>
            </a:fld>
            <a:endParaRPr lang="ru-RU"/>
          </a:p>
        </p:txBody>
      </p:sp>
      <p:pic>
        <p:nvPicPr>
          <p:cNvPr id="11266" name="Picture 2" descr="C:\Users\Gulmira 203\Desktop\poshagovaja-instrukcija-darenija-doli-v-OOO-drugomu-uchastniku-bez-notarius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2286000"/>
            <a:ext cx="41910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059735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600E-97F8-4496-A86A-FC3287092707}" type="slidenum">
              <a:rPr lang="ru-RU" smtClean="0"/>
              <a:t>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8640"/>
            <a:ext cx="867645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/>
              <a:t> </a:t>
            </a:r>
            <a:r>
              <a:rPr lang="ru-RU" sz="2400" b="1"/>
              <a:t>Глава 2. </a:t>
            </a:r>
            <a:r>
              <a:rPr lang="ru-RU" sz="2400"/>
              <a:t>Порядок и условия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начального, основного среднего и общего среднего образования и специальные учебные </a:t>
            </a:r>
            <a:r>
              <a:rPr lang="ru-RU" sz="2400" smtClean="0"/>
              <a:t>программы</a:t>
            </a:r>
          </a:p>
          <a:p>
            <a:pPr algn="just"/>
            <a:endParaRPr lang="ru-RU" sz="2400" b="1"/>
          </a:p>
          <a:p>
            <a:pPr algn="just"/>
            <a:r>
              <a:rPr lang="ru-RU" sz="2400" b="1"/>
              <a:t>Параграф 1. </a:t>
            </a:r>
            <a:r>
              <a:rPr lang="ru-RU" sz="2400"/>
              <a:t>Порядок проведения очередной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начального, основного среднего и общего среднего образования и специальные учебные </a:t>
            </a:r>
            <a:r>
              <a:rPr lang="ru-RU" sz="2400" smtClean="0"/>
              <a:t>программы</a:t>
            </a:r>
          </a:p>
          <a:p>
            <a:endParaRPr lang="ru-RU" b="1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73140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/Relationships>
</file>

<file path=ppt/theme/theme1.xml><?xml version="1.0" encoding="utf-8"?>
<a:theme xmlns:r="http://schemas.openxmlformats.org/officeDocument/2006/relationships"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Arial"/>
        <a:cs typeface="Arial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Arial"/>
        <a:cs typeface="Arial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Trek</Template>
  <Company>Grizli777</Company>
  <PresentationFormat>On-screen Show (4:3)</PresentationFormat>
  <Paragraphs>351</Paragraphs>
  <Slides>67</Slides>
  <Notes>0</Notes>
  <TotalTime>3520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baseType="lpstr" size="68">
      <vt:lpstr>Трек</vt:lpstr>
      <vt:lpstr>Slide 1</vt:lpstr>
      <vt:lpstr>Slide 2</vt:lpstr>
      <vt:lpstr>Slide 3</vt:lpstr>
      <vt:lpstr>Slide 4</vt:lpstr>
      <vt:lpstr>Slide 5</vt:lpstr>
      <vt:lpstr>Slide 6</vt:lpstr>
      <vt:lpstr>Slide 7</vt:lpstr>
      <vt:lpstr>Новое дополнение в Правила аттестации</vt:lpstr>
      <vt:lpstr>Slide 9</vt:lpstr>
      <vt:lpstr>Этапы аттестации</vt:lpstr>
      <vt:lpstr>Сроки, определенные для аттестации</vt:lpstr>
      <vt:lpstr>Прием заявления на аттестацию</vt:lpstr>
      <vt:lpstr>Список аттестуемых</vt:lpstr>
      <vt:lpstr>Требования к категории «педагог-модератор»</vt:lpstr>
      <vt:lpstr>Требования к категории «педагог-эксперт»</vt:lpstr>
      <vt:lpstr>Требования к категории «педагог-исследователь»</vt:lpstr>
      <vt:lpstr>Требования к категории «педагог-мастер»</vt:lpstr>
      <vt:lpstr>Slide 18</vt:lpstr>
      <vt:lpstr>Условия для допуска на  досрочную аттестацию</vt:lpstr>
      <vt:lpstr>Slide 20</vt:lpstr>
      <vt:lpstr>Slide 21</vt:lpstr>
      <vt:lpstr>Slide 22</vt:lpstr>
      <vt:lpstr>Slide 23</vt:lpstr>
      <vt:lpstr>Национальное квалификационное тестирование</vt:lpstr>
      <vt:lpstr>Slide 25</vt:lpstr>
      <vt:lpstr>Slide 26</vt:lpstr>
      <vt:lpstr>Slide 27</vt:lpstr>
      <vt:lpstr>Slide 28</vt:lpstr>
      <vt:lpstr>Комплексное аналитическое обобщение итогов деятельности</vt:lpstr>
      <vt:lpstr>Slide 30</vt:lpstr>
      <vt:lpstr>Состав экспертных советов для проведения комплексного аналитического обобщения итогов деятельности педагогических работников</vt:lpstr>
      <vt:lpstr>Slide 32</vt:lpstr>
      <vt:lpstr>Slide 33</vt:lpstr>
      <vt:lpstr>Slide 34</vt:lpstr>
      <vt:lpstr>Slide 35</vt:lpstr>
      <vt:lpstr>Slide 36</vt:lpstr>
      <vt:lpstr>Лист наблюдения урока</vt:lpstr>
      <vt:lpstr>Методические материалы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Аттестация и учителя пенсионного возраста</vt:lpstr>
      <vt:lpstr>Slide 59</vt:lpstr>
      <vt:lpstr>Slide 60</vt:lpstr>
      <vt:lpstr>Slide 61</vt:lpstr>
      <vt:lpstr>Slide 62</vt:lpstr>
      <vt:lpstr>Продление срока действия категории</vt:lpstr>
      <vt:lpstr>Slide 64</vt:lpstr>
      <vt:lpstr>Slide 65</vt:lpstr>
      <vt:lpstr>Slide 66</vt:lpstr>
      <vt:lpstr>Slide 67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Правила проведения и условий аттестации педагогических работников и приравненных к ним лиц, занимающих должности в организациях образования, реализующих образовательные учебные программы дошкольного, начального, основного среднего, общего среднего, технического и профессионального, послесреднего образования Приказ и.о. Министра образования и науки Республики Казахстан от 7 августа 2013 года № 323. Зарегистрирован в Министерстве юстиции Республики Казахстан 28 августа 2013 года № 8678   "Казахстанская правда" от 26.09.2013 г. № 282 (27556); "Егемен Қазақстан" 26.09.2013 ж. № 220 (28159); </dc:title>
  <dc:creator>User</dc:creator>
  <cp:lastModifiedBy>Gulmira 203</cp:lastModifiedBy>
  <cp:revision>391</cp:revision>
  <cp:lastPrinted>2016-08-12T12:43:13.000</cp:lastPrinted>
  <dcterms:created xsi:type="dcterms:W3CDTF">2013-12-22T15:12:23Z</dcterms:created>
  <dcterms:modified xsi:type="dcterms:W3CDTF">2023-07-03T04:38:01Z</dcterms:modified>
</cp:coreProperties>
</file>